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6"/>
  </p:notesMasterIdLst>
  <p:sldIdLst>
    <p:sldId id="286" r:id="rId2"/>
    <p:sldId id="399" r:id="rId3"/>
    <p:sldId id="256" r:id="rId4"/>
    <p:sldId id="292" r:id="rId5"/>
    <p:sldId id="452" r:id="rId6"/>
    <p:sldId id="454" r:id="rId7"/>
    <p:sldId id="483" r:id="rId8"/>
    <p:sldId id="455" r:id="rId9"/>
    <p:sldId id="456" r:id="rId10"/>
    <p:sldId id="458" r:id="rId11"/>
    <p:sldId id="459" r:id="rId12"/>
    <p:sldId id="460" r:id="rId13"/>
    <p:sldId id="461" r:id="rId14"/>
    <p:sldId id="462" r:id="rId15"/>
    <p:sldId id="464" r:id="rId16"/>
    <p:sldId id="480" r:id="rId17"/>
    <p:sldId id="481" r:id="rId18"/>
    <p:sldId id="465" r:id="rId19"/>
    <p:sldId id="466" r:id="rId20"/>
    <p:sldId id="482" r:id="rId21"/>
    <p:sldId id="467" r:id="rId22"/>
    <p:sldId id="468" r:id="rId23"/>
    <p:sldId id="469" r:id="rId24"/>
    <p:sldId id="470" r:id="rId25"/>
    <p:sldId id="473" r:id="rId26"/>
    <p:sldId id="474" r:id="rId27"/>
    <p:sldId id="477" r:id="rId28"/>
    <p:sldId id="478" r:id="rId29"/>
    <p:sldId id="479" r:id="rId30"/>
    <p:sldId id="318" r:id="rId31"/>
    <p:sldId id="325" r:id="rId32"/>
    <p:sldId id="448" r:id="rId33"/>
    <p:sldId id="449" r:id="rId34"/>
    <p:sldId id="319" r:id="rId35"/>
    <p:sldId id="329" r:id="rId36"/>
    <p:sldId id="330" r:id="rId37"/>
    <p:sldId id="331" r:id="rId38"/>
    <p:sldId id="321" r:id="rId39"/>
    <p:sldId id="484" r:id="rId40"/>
    <p:sldId id="485" r:id="rId41"/>
    <p:sldId id="322" r:id="rId42"/>
    <p:sldId id="293" r:id="rId43"/>
    <p:sldId id="294" r:id="rId44"/>
    <p:sldId id="28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24" autoAdjust="0"/>
  </p:normalViewPr>
  <p:slideViewPr>
    <p:cSldViewPr>
      <p:cViewPr>
        <p:scale>
          <a:sx n="33" d="100"/>
          <a:sy n="33" d="100"/>
        </p:scale>
        <p:origin x="-1360" y="-212"/>
      </p:cViewPr>
      <p:guideLst>
        <p:guide orient="horz" pos="2160"/>
        <p:guide pos="2880"/>
      </p:guideLst>
    </p:cSldViewPr>
  </p:slideViewPr>
  <p:notesTextViewPr>
    <p:cViewPr>
      <p:scale>
        <a:sx n="1" d="1"/>
        <a:sy n="1" d="1"/>
      </p:scale>
      <p:origin x="0" y="0"/>
    </p:cViewPr>
  </p:notesTextViewPr>
  <p:sorterViewPr>
    <p:cViewPr>
      <p:scale>
        <a:sx n="100" d="100"/>
        <a:sy n="100" d="100"/>
      </p:scale>
      <p:origin x="0" y="8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199AB-38C5-4527-B47F-CFAA25ACF8B0}"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41B022CB-B757-4157-9B87-E07D3703A2AC}">
      <dgm:prSet phldrT="[Text]"/>
      <dgm:spPr/>
      <dgm:t>
        <a:bodyPr/>
        <a:lstStyle/>
        <a:p>
          <a:r>
            <a:rPr lang="en-US" smtClean="0"/>
            <a:t>Bottom up</a:t>
          </a:r>
          <a:endParaRPr lang="en-US"/>
        </a:p>
      </dgm:t>
    </dgm:pt>
    <dgm:pt modelId="{A06C9B34-E064-438A-8327-68D8EF887935}" type="parTrans" cxnId="{3257E577-7CA5-4841-9F5C-BF5BF53E02BC}">
      <dgm:prSet/>
      <dgm:spPr/>
      <dgm:t>
        <a:bodyPr/>
        <a:lstStyle/>
        <a:p>
          <a:endParaRPr lang="en-US"/>
        </a:p>
      </dgm:t>
    </dgm:pt>
    <dgm:pt modelId="{4A3B5937-72B2-4A08-8ADA-922F92D18D4A}" type="sibTrans" cxnId="{3257E577-7CA5-4841-9F5C-BF5BF53E02BC}">
      <dgm:prSet/>
      <dgm:spPr/>
      <dgm:t>
        <a:bodyPr/>
        <a:lstStyle/>
        <a:p>
          <a:endParaRPr lang="en-US"/>
        </a:p>
      </dgm:t>
    </dgm:pt>
    <dgm:pt modelId="{7A0E996F-F530-4D80-B956-BE85274ADFD6}">
      <dgm:prSet/>
      <dgm:spPr/>
      <dgm:t>
        <a:bodyPr/>
        <a:lstStyle/>
        <a:p>
          <a:r>
            <a:rPr lang="en-US" smtClean="0"/>
            <a:t>Talking to co-workers</a:t>
          </a:r>
          <a:endParaRPr lang="en-US" dirty="0" smtClean="0"/>
        </a:p>
      </dgm:t>
    </dgm:pt>
    <dgm:pt modelId="{FDA4B017-2F4B-44BB-BD58-73C94AE07594}" type="parTrans" cxnId="{776B3158-C55F-405B-A28E-35E83E517450}">
      <dgm:prSet/>
      <dgm:spPr/>
      <dgm:t>
        <a:bodyPr/>
        <a:lstStyle/>
        <a:p>
          <a:endParaRPr lang="en-US"/>
        </a:p>
      </dgm:t>
    </dgm:pt>
    <dgm:pt modelId="{DDA1998B-039B-4590-B5A7-BB2ED3E14683}" type="sibTrans" cxnId="{776B3158-C55F-405B-A28E-35E83E517450}">
      <dgm:prSet/>
      <dgm:spPr/>
      <dgm:t>
        <a:bodyPr/>
        <a:lstStyle/>
        <a:p>
          <a:endParaRPr lang="en-US"/>
        </a:p>
      </dgm:t>
    </dgm:pt>
    <dgm:pt modelId="{AA3584A4-F61E-488D-8803-0D6D7144A069}">
      <dgm:prSet/>
      <dgm:spPr/>
      <dgm:t>
        <a:bodyPr/>
        <a:lstStyle/>
        <a:p>
          <a:r>
            <a:rPr lang="en-US" smtClean="0"/>
            <a:t>Learning curve</a:t>
          </a:r>
          <a:endParaRPr lang="en-US" dirty="0" smtClean="0"/>
        </a:p>
      </dgm:t>
    </dgm:pt>
    <dgm:pt modelId="{F466B7F2-7787-481A-9E81-F607B2E8583F}" type="parTrans" cxnId="{26F558B2-58C6-4301-9298-3F2ADF443FF2}">
      <dgm:prSet/>
      <dgm:spPr/>
      <dgm:t>
        <a:bodyPr/>
        <a:lstStyle/>
        <a:p>
          <a:endParaRPr lang="en-US"/>
        </a:p>
      </dgm:t>
    </dgm:pt>
    <dgm:pt modelId="{F68F9E19-46D4-4183-A136-C0D8E47907CD}" type="sibTrans" cxnId="{26F558B2-58C6-4301-9298-3F2ADF443FF2}">
      <dgm:prSet/>
      <dgm:spPr/>
      <dgm:t>
        <a:bodyPr/>
        <a:lstStyle/>
        <a:p>
          <a:endParaRPr lang="en-US"/>
        </a:p>
      </dgm:t>
    </dgm:pt>
    <dgm:pt modelId="{72762A81-A894-4FB5-BE17-498B25E3C90A}">
      <dgm:prSet/>
      <dgm:spPr/>
      <dgm:t>
        <a:bodyPr/>
        <a:lstStyle/>
        <a:p>
          <a:r>
            <a:rPr lang="en-US" dirty="0" smtClean="0"/>
            <a:t>Learn the inner workings of the company</a:t>
          </a:r>
        </a:p>
      </dgm:t>
    </dgm:pt>
    <dgm:pt modelId="{C1BCD58B-C026-420E-BFF9-011F54C0370C}" type="parTrans" cxnId="{C0EE09A3-104D-4E0D-81B6-74CAA7AE8971}">
      <dgm:prSet/>
      <dgm:spPr/>
      <dgm:t>
        <a:bodyPr/>
        <a:lstStyle/>
        <a:p>
          <a:endParaRPr lang="en-US"/>
        </a:p>
      </dgm:t>
    </dgm:pt>
    <dgm:pt modelId="{ABDA8E0A-17D4-47D4-BDE5-2B787BC3A3E3}" type="sibTrans" cxnId="{C0EE09A3-104D-4E0D-81B6-74CAA7AE8971}">
      <dgm:prSet/>
      <dgm:spPr/>
      <dgm:t>
        <a:bodyPr/>
        <a:lstStyle/>
        <a:p>
          <a:endParaRPr lang="en-US"/>
        </a:p>
      </dgm:t>
    </dgm:pt>
    <dgm:pt modelId="{F5EAB12E-A6B9-40B5-A072-176920FCDE35}">
      <dgm:prSet/>
      <dgm:spPr/>
      <dgm:t>
        <a:bodyPr/>
        <a:lstStyle/>
        <a:p>
          <a:r>
            <a:rPr lang="en-US" smtClean="0"/>
            <a:t>Employee knowledge</a:t>
          </a:r>
          <a:endParaRPr lang="en-US" dirty="0" smtClean="0"/>
        </a:p>
      </dgm:t>
    </dgm:pt>
    <dgm:pt modelId="{E4B5BA1B-102B-460E-B44C-94A54010E138}" type="parTrans" cxnId="{42818BA6-6CA7-4069-A3D5-AA36EEF2161B}">
      <dgm:prSet/>
      <dgm:spPr/>
      <dgm:t>
        <a:bodyPr/>
        <a:lstStyle/>
        <a:p>
          <a:endParaRPr lang="en-US"/>
        </a:p>
      </dgm:t>
    </dgm:pt>
    <dgm:pt modelId="{36C5560C-5400-4616-A1D9-6F252739EB00}" type="sibTrans" cxnId="{42818BA6-6CA7-4069-A3D5-AA36EEF2161B}">
      <dgm:prSet/>
      <dgm:spPr/>
      <dgm:t>
        <a:bodyPr/>
        <a:lstStyle/>
        <a:p>
          <a:endParaRPr lang="en-US"/>
        </a:p>
      </dgm:t>
    </dgm:pt>
    <dgm:pt modelId="{2B287958-FAFB-4E6D-8BEE-424DC377E1EF}">
      <dgm:prSet/>
      <dgm:spPr/>
      <dgm:t>
        <a:bodyPr/>
        <a:lstStyle/>
        <a:p>
          <a:r>
            <a:rPr lang="en-US" smtClean="0"/>
            <a:t>Top down</a:t>
          </a:r>
          <a:endParaRPr lang="en-US" dirty="0" smtClean="0"/>
        </a:p>
      </dgm:t>
    </dgm:pt>
    <dgm:pt modelId="{0F3DD5DC-4255-40DF-91CE-EFEECCEFE401}" type="parTrans" cxnId="{DC8BDF1B-C444-41A0-8F44-A3BFF142958A}">
      <dgm:prSet/>
      <dgm:spPr/>
      <dgm:t>
        <a:bodyPr/>
        <a:lstStyle/>
        <a:p>
          <a:endParaRPr lang="en-US"/>
        </a:p>
      </dgm:t>
    </dgm:pt>
    <dgm:pt modelId="{8EB23E03-9555-4B79-933A-F10A42F064DE}" type="sibTrans" cxnId="{DC8BDF1B-C444-41A0-8F44-A3BFF142958A}">
      <dgm:prSet/>
      <dgm:spPr/>
      <dgm:t>
        <a:bodyPr/>
        <a:lstStyle/>
        <a:p>
          <a:endParaRPr lang="en-US"/>
        </a:p>
      </dgm:t>
    </dgm:pt>
    <dgm:pt modelId="{4D564EE8-0CF0-4117-AB45-BCCB7F149030}">
      <dgm:prSet/>
      <dgm:spPr/>
      <dgm:t>
        <a:bodyPr/>
        <a:lstStyle/>
        <a:p>
          <a:r>
            <a:rPr lang="en-US" dirty="0" smtClean="0"/>
            <a:t>Annual reports</a:t>
          </a:r>
        </a:p>
      </dgm:t>
    </dgm:pt>
    <dgm:pt modelId="{5EEB3CE2-8F2D-41BD-83BF-243A54F70675}" type="parTrans" cxnId="{7E484910-9332-4654-9648-559B9EE477A6}">
      <dgm:prSet/>
      <dgm:spPr/>
      <dgm:t>
        <a:bodyPr/>
        <a:lstStyle/>
        <a:p>
          <a:endParaRPr lang="en-US"/>
        </a:p>
      </dgm:t>
    </dgm:pt>
    <dgm:pt modelId="{76EB4846-FD11-4D08-87C3-91A39BB6BDF7}" type="sibTrans" cxnId="{7E484910-9332-4654-9648-559B9EE477A6}">
      <dgm:prSet/>
      <dgm:spPr/>
      <dgm:t>
        <a:bodyPr/>
        <a:lstStyle/>
        <a:p>
          <a:endParaRPr lang="en-US"/>
        </a:p>
      </dgm:t>
    </dgm:pt>
    <dgm:pt modelId="{B8AEB5F8-DA3D-4B44-9354-01F97D49C943}">
      <dgm:prSet/>
      <dgm:spPr/>
      <dgm:t>
        <a:bodyPr/>
        <a:lstStyle/>
        <a:p>
          <a:r>
            <a:rPr lang="en-US" dirty="0" smtClean="0"/>
            <a:t>Vision statement (Articulation of organization’s aspirations)</a:t>
          </a:r>
        </a:p>
      </dgm:t>
    </dgm:pt>
    <dgm:pt modelId="{2AFCC3F0-55E8-47D0-8496-E15EBBA286B2}" type="parTrans" cxnId="{8A3A69A8-A29B-4749-975E-133EAE8FA7D2}">
      <dgm:prSet/>
      <dgm:spPr/>
      <dgm:t>
        <a:bodyPr/>
        <a:lstStyle/>
        <a:p>
          <a:endParaRPr lang="en-US"/>
        </a:p>
      </dgm:t>
    </dgm:pt>
    <dgm:pt modelId="{E84A095F-BA20-4AB0-9561-A5DB8C9FA6A1}" type="sibTrans" cxnId="{8A3A69A8-A29B-4749-975E-133EAE8FA7D2}">
      <dgm:prSet/>
      <dgm:spPr/>
      <dgm:t>
        <a:bodyPr/>
        <a:lstStyle/>
        <a:p>
          <a:endParaRPr lang="en-US"/>
        </a:p>
      </dgm:t>
    </dgm:pt>
    <dgm:pt modelId="{F4920A59-485D-4D7D-99A1-D3CD7C840DAF}">
      <dgm:prSet/>
      <dgm:spPr/>
      <dgm:t>
        <a:bodyPr/>
        <a:lstStyle/>
        <a:p>
          <a:r>
            <a:rPr lang="en-US" dirty="0" smtClean="0"/>
            <a:t>Mission statement (Concise expression of an organization’s services,  target market and competitive advantages)</a:t>
          </a:r>
          <a:endParaRPr lang="en-US" dirty="0"/>
        </a:p>
      </dgm:t>
    </dgm:pt>
    <dgm:pt modelId="{7657847E-85BF-474F-B802-5803D5D1A4C7}" type="parTrans" cxnId="{79D3339E-05C6-498E-9340-0FAADABEB87F}">
      <dgm:prSet/>
      <dgm:spPr/>
      <dgm:t>
        <a:bodyPr/>
        <a:lstStyle/>
        <a:p>
          <a:endParaRPr lang="en-US"/>
        </a:p>
      </dgm:t>
    </dgm:pt>
    <dgm:pt modelId="{B3051D03-7E6D-4E74-9AE2-546810ED74E5}" type="sibTrans" cxnId="{79D3339E-05C6-498E-9340-0FAADABEB87F}">
      <dgm:prSet/>
      <dgm:spPr/>
      <dgm:t>
        <a:bodyPr/>
        <a:lstStyle/>
        <a:p>
          <a:endParaRPr lang="en-US"/>
        </a:p>
      </dgm:t>
    </dgm:pt>
    <dgm:pt modelId="{21393F46-283A-4B9E-9F9C-566002661641}">
      <dgm:prSet/>
      <dgm:spPr/>
      <dgm:t>
        <a:bodyPr/>
        <a:lstStyle/>
        <a:p>
          <a:r>
            <a:rPr lang="en-US" dirty="0" smtClean="0"/>
            <a:t>Understanding the goals of the organization from the point of view of executive leaders</a:t>
          </a:r>
        </a:p>
      </dgm:t>
    </dgm:pt>
    <dgm:pt modelId="{1CEB1371-D101-423D-9AF6-839DD02172BC}" type="parTrans" cxnId="{47510C21-0E36-4119-B10D-559DC226AD34}">
      <dgm:prSet/>
      <dgm:spPr/>
      <dgm:t>
        <a:bodyPr/>
        <a:lstStyle/>
        <a:p>
          <a:endParaRPr lang="en-US"/>
        </a:p>
      </dgm:t>
    </dgm:pt>
    <dgm:pt modelId="{CCD0D2CB-ECBB-44D0-A587-D27979E31489}" type="sibTrans" cxnId="{47510C21-0E36-4119-B10D-559DC226AD34}">
      <dgm:prSet/>
      <dgm:spPr/>
      <dgm:t>
        <a:bodyPr/>
        <a:lstStyle/>
        <a:p>
          <a:endParaRPr lang="en-US"/>
        </a:p>
      </dgm:t>
    </dgm:pt>
    <dgm:pt modelId="{2D213AA9-230D-4BBF-BC8A-3DF32DC76B00}">
      <dgm:prSet/>
      <dgm:spPr/>
      <dgm:t>
        <a:bodyPr/>
        <a:lstStyle/>
        <a:p>
          <a:r>
            <a:rPr lang="en-US" dirty="0" smtClean="0"/>
            <a:t>“About us” on website</a:t>
          </a:r>
        </a:p>
      </dgm:t>
    </dgm:pt>
    <dgm:pt modelId="{94E6F10B-EA79-457A-8BA1-E6D7E585FDA1}" type="parTrans" cxnId="{69FEEF85-3850-42DA-AD63-1EBF540CF9FF}">
      <dgm:prSet/>
      <dgm:spPr/>
      <dgm:t>
        <a:bodyPr/>
        <a:lstStyle/>
        <a:p>
          <a:endParaRPr lang="en-US"/>
        </a:p>
      </dgm:t>
    </dgm:pt>
    <dgm:pt modelId="{A6F53427-D56E-41A8-BC1B-C7BE2F29192E}" type="sibTrans" cxnId="{69FEEF85-3850-42DA-AD63-1EBF540CF9FF}">
      <dgm:prSet/>
      <dgm:spPr/>
      <dgm:t>
        <a:bodyPr/>
        <a:lstStyle/>
        <a:p>
          <a:endParaRPr lang="en-US"/>
        </a:p>
      </dgm:t>
    </dgm:pt>
    <dgm:pt modelId="{5D666B22-D7FF-4ECC-8B63-60DB4D62BECB}" type="pres">
      <dgm:prSet presAssocID="{BE2199AB-38C5-4527-B47F-CFAA25ACF8B0}" presName="Name0" presStyleCnt="0">
        <dgm:presLayoutVars>
          <dgm:dir/>
          <dgm:animLvl val="lvl"/>
          <dgm:resizeHandles val="exact"/>
        </dgm:presLayoutVars>
      </dgm:prSet>
      <dgm:spPr/>
      <dgm:t>
        <a:bodyPr/>
        <a:lstStyle/>
        <a:p>
          <a:endParaRPr lang="en-US"/>
        </a:p>
      </dgm:t>
    </dgm:pt>
    <dgm:pt modelId="{4C3EC04B-B2F2-4E1B-9788-B5BF7F7564C6}" type="pres">
      <dgm:prSet presAssocID="{41B022CB-B757-4157-9B87-E07D3703A2AC}" presName="composite" presStyleCnt="0"/>
      <dgm:spPr/>
    </dgm:pt>
    <dgm:pt modelId="{70E3C8A8-D115-4C35-A3BE-8609103D749A}" type="pres">
      <dgm:prSet presAssocID="{41B022CB-B757-4157-9B87-E07D3703A2AC}" presName="parTx" presStyleLbl="alignNode1" presStyleIdx="0" presStyleCnt="2">
        <dgm:presLayoutVars>
          <dgm:chMax val="0"/>
          <dgm:chPref val="0"/>
          <dgm:bulletEnabled val="1"/>
        </dgm:presLayoutVars>
      </dgm:prSet>
      <dgm:spPr/>
      <dgm:t>
        <a:bodyPr/>
        <a:lstStyle/>
        <a:p>
          <a:endParaRPr lang="en-US"/>
        </a:p>
      </dgm:t>
    </dgm:pt>
    <dgm:pt modelId="{39813ECD-B4E0-4A73-A83E-12999FE00596}" type="pres">
      <dgm:prSet presAssocID="{41B022CB-B757-4157-9B87-E07D3703A2AC}" presName="desTx" presStyleLbl="alignAccFollowNode1" presStyleIdx="0" presStyleCnt="2">
        <dgm:presLayoutVars>
          <dgm:bulletEnabled val="1"/>
        </dgm:presLayoutVars>
      </dgm:prSet>
      <dgm:spPr/>
      <dgm:t>
        <a:bodyPr/>
        <a:lstStyle/>
        <a:p>
          <a:endParaRPr lang="en-US"/>
        </a:p>
      </dgm:t>
    </dgm:pt>
    <dgm:pt modelId="{582ABA4B-06A4-431E-9822-0CA419345AED}" type="pres">
      <dgm:prSet presAssocID="{4A3B5937-72B2-4A08-8ADA-922F92D18D4A}" presName="space" presStyleCnt="0"/>
      <dgm:spPr/>
    </dgm:pt>
    <dgm:pt modelId="{82CAB70F-50FA-4D3B-A1E9-0C333B1491F8}" type="pres">
      <dgm:prSet presAssocID="{2B287958-FAFB-4E6D-8BEE-424DC377E1EF}" presName="composite" presStyleCnt="0"/>
      <dgm:spPr/>
    </dgm:pt>
    <dgm:pt modelId="{776FA4E7-FFE7-4FFA-901F-3FC3782C1F25}" type="pres">
      <dgm:prSet presAssocID="{2B287958-FAFB-4E6D-8BEE-424DC377E1EF}" presName="parTx" presStyleLbl="alignNode1" presStyleIdx="1" presStyleCnt="2">
        <dgm:presLayoutVars>
          <dgm:chMax val="0"/>
          <dgm:chPref val="0"/>
          <dgm:bulletEnabled val="1"/>
        </dgm:presLayoutVars>
      </dgm:prSet>
      <dgm:spPr/>
      <dgm:t>
        <a:bodyPr/>
        <a:lstStyle/>
        <a:p>
          <a:endParaRPr lang="en-US"/>
        </a:p>
      </dgm:t>
    </dgm:pt>
    <dgm:pt modelId="{03040BAA-E68D-448C-BBB8-F270963F8EEC}" type="pres">
      <dgm:prSet presAssocID="{2B287958-FAFB-4E6D-8BEE-424DC377E1EF}" presName="desTx" presStyleLbl="alignAccFollowNode1" presStyleIdx="1" presStyleCnt="2">
        <dgm:presLayoutVars>
          <dgm:bulletEnabled val="1"/>
        </dgm:presLayoutVars>
      </dgm:prSet>
      <dgm:spPr/>
      <dgm:t>
        <a:bodyPr/>
        <a:lstStyle/>
        <a:p>
          <a:endParaRPr lang="en-US"/>
        </a:p>
      </dgm:t>
    </dgm:pt>
  </dgm:ptLst>
  <dgm:cxnLst>
    <dgm:cxn modelId="{22DAD3E7-4E6B-4952-9CE5-5413B0ADB4C4}" type="presOf" srcId="{2B287958-FAFB-4E6D-8BEE-424DC377E1EF}" destId="{776FA4E7-FFE7-4FFA-901F-3FC3782C1F25}" srcOrd="0" destOrd="0" presId="urn:microsoft.com/office/officeart/2005/8/layout/hList1"/>
    <dgm:cxn modelId="{DC8BDF1B-C444-41A0-8F44-A3BFF142958A}" srcId="{BE2199AB-38C5-4527-B47F-CFAA25ACF8B0}" destId="{2B287958-FAFB-4E6D-8BEE-424DC377E1EF}" srcOrd="1" destOrd="0" parTransId="{0F3DD5DC-4255-40DF-91CE-EFEECCEFE401}" sibTransId="{8EB23E03-9555-4B79-933A-F10A42F064DE}"/>
    <dgm:cxn modelId="{776B3158-C55F-405B-A28E-35E83E517450}" srcId="{41B022CB-B757-4157-9B87-E07D3703A2AC}" destId="{7A0E996F-F530-4D80-B956-BE85274ADFD6}" srcOrd="0" destOrd="0" parTransId="{FDA4B017-2F4B-44BB-BD58-73C94AE07594}" sibTransId="{DDA1998B-039B-4590-B5A7-BB2ED3E14683}"/>
    <dgm:cxn modelId="{26F558B2-58C6-4301-9298-3F2ADF443FF2}" srcId="{41B022CB-B757-4157-9B87-E07D3703A2AC}" destId="{AA3584A4-F61E-488D-8803-0D6D7144A069}" srcOrd="1" destOrd="0" parTransId="{F466B7F2-7787-481A-9E81-F607B2E8583F}" sibTransId="{F68F9E19-46D4-4183-A136-C0D8E47907CD}"/>
    <dgm:cxn modelId="{9E95DA93-1C1E-4C37-A01B-94C7B39633C6}" type="presOf" srcId="{F4920A59-485D-4D7D-99A1-D3CD7C840DAF}" destId="{03040BAA-E68D-448C-BBB8-F270963F8EEC}" srcOrd="0" destOrd="4" presId="urn:microsoft.com/office/officeart/2005/8/layout/hList1"/>
    <dgm:cxn modelId="{8BB34018-C6BE-483E-8A62-E8333607A39D}" type="presOf" srcId="{AA3584A4-F61E-488D-8803-0D6D7144A069}" destId="{39813ECD-B4E0-4A73-A83E-12999FE00596}" srcOrd="0" destOrd="1" presId="urn:microsoft.com/office/officeart/2005/8/layout/hList1"/>
    <dgm:cxn modelId="{C0EE09A3-104D-4E0D-81B6-74CAA7AE8971}" srcId="{41B022CB-B757-4157-9B87-E07D3703A2AC}" destId="{72762A81-A894-4FB5-BE17-498B25E3C90A}" srcOrd="2" destOrd="0" parTransId="{C1BCD58B-C026-420E-BFF9-011F54C0370C}" sibTransId="{ABDA8E0A-17D4-47D4-BDE5-2B787BC3A3E3}"/>
    <dgm:cxn modelId="{0A61DD41-2FB7-43D8-96D5-35CBAC0210AA}" type="presOf" srcId="{72762A81-A894-4FB5-BE17-498B25E3C90A}" destId="{39813ECD-B4E0-4A73-A83E-12999FE00596}" srcOrd="0" destOrd="2" presId="urn:microsoft.com/office/officeart/2005/8/layout/hList1"/>
    <dgm:cxn modelId="{89DECA63-7327-49A0-928A-9434C585D7C5}" type="presOf" srcId="{BE2199AB-38C5-4527-B47F-CFAA25ACF8B0}" destId="{5D666B22-D7FF-4ECC-8B63-60DB4D62BECB}" srcOrd="0" destOrd="0" presId="urn:microsoft.com/office/officeart/2005/8/layout/hList1"/>
    <dgm:cxn modelId="{79D3339E-05C6-498E-9340-0FAADABEB87F}" srcId="{2B287958-FAFB-4E6D-8BEE-424DC377E1EF}" destId="{F4920A59-485D-4D7D-99A1-D3CD7C840DAF}" srcOrd="4" destOrd="0" parTransId="{7657847E-85BF-474F-B802-5803D5D1A4C7}" sibTransId="{B3051D03-7E6D-4E74-9AE2-546810ED74E5}"/>
    <dgm:cxn modelId="{093DC08C-92B9-480C-97F7-70D9DBCCDE21}" type="presOf" srcId="{41B022CB-B757-4157-9B87-E07D3703A2AC}" destId="{70E3C8A8-D115-4C35-A3BE-8609103D749A}" srcOrd="0" destOrd="0" presId="urn:microsoft.com/office/officeart/2005/8/layout/hList1"/>
    <dgm:cxn modelId="{3257E577-7CA5-4841-9F5C-BF5BF53E02BC}" srcId="{BE2199AB-38C5-4527-B47F-CFAA25ACF8B0}" destId="{41B022CB-B757-4157-9B87-E07D3703A2AC}" srcOrd="0" destOrd="0" parTransId="{A06C9B34-E064-438A-8327-68D8EF887935}" sibTransId="{4A3B5937-72B2-4A08-8ADA-922F92D18D4A}"/>
    <dgm:cxn modelId="{B8B2F220-E9E8-4F71-BC0A-57333378ACBD}" type="presOf" srcId="{F5EAB12E-A6B9-40B5-A072-176920FCDE35}" destId="{39813ECD-B4E0-4A73-A83E-12999FE00596}" srcOrd="0" destOrd="3" presId="urn:microsoft.com/office/officeart/2005/8/layout/hList1"/>
    <dgm:cxn modelId="{FE76B600-FC63-42FB-990C-82E66F8DA0D4}" type="presOf" srcId="{21393F46-283A-4B9E-9F9C-566002661641}" destId="{03040BAA-E68D-448C-BBB8-F270963F8EEC}" srcOrd="0" destOrd="0" presId="urn:microsoft.com/office/officeart/2005/8/layout/hList1"/>
    <dgm:cxn modelId="{E6A955B9-67E2-4F72-8102-F29AC4A40A32}" type="presOf" srcId="{B8AEB5F8-DA3D-4B44-9354-01F97D49C943}" destId="{03040BAA-E68D-448C-BBB8-F270963F8EEC}" srcOrd="0" destOrd="3" presId="urn:microsoft.com/office/officeart/2005/8/layout/hList1"/>
    <dgm:cxn modelId="{E6120D6C-B659-41FC-85C4-8BEF7669FC59}" type="presOf" srcId="{7A0E996F-F530-4D80-B956-BE85274ADFD6}" destId="{39813ECD-B4E0-4A73-A83E-12999FE00596}" srcOrd="0" destOrd="0" presId="urn:microsoft.com/office/officeart/2005/8/layout/hList1"/>
    <dgm:cxn modelId="{07800F34-1C58-41DD-B4DC-0A3A5BA25B6F}" type="presOf" srcId="{4D564EE8-0CF0-4117-AB45-BCCB7F149030}" destId="{03040BAA-E68D-448C-BBB8-F270963F8EEC}" srcOrd="0" destOrd="2" presId="urn:microsoft.com/office/officeart/2005/8/layout/hList1"/>
    <dgm:cxn modelId="{47510C21-0E36-4119-B10D-559DC226AD34}" srcId="{2B287958-FAFB-4E6D-8BEE-424DC377E1EF}" destId="{21393F46-283A-4B9E-9F9C-566002661641}" srcOrd="0" destOrd="0" parTransId="{1CEB1371-D101-423D-9AF6-839DD02172BC}" sibTransId="{CCD0D2CB-ECBB-44D0-A587-D27979E31489}"/>
    <dgm:cxn modelId="{8A3A69A8-A29B-4749-975E-133EAE8FA7D2}" srcId="{2B287958-FAFB-4E6D-8BEE-424DC377E1EF}" destId="{B8AEB5F8-DA3D-4B44-9354-01F97D49C943}" srcOrd="3" destOrd="0" parTransId="{2AFCC3F0-55E8-47D0-8496-E15EBBA286B2}" sibTransId="{E84A095F-BA20-4AB0-9561-A5DB8C9FA6A1}"/>
    <dgm:cxn modelId="{7E484910-9332-4654-9648-559B9EE477A6}" srcId="{2B287958-FAFB-4E6D-8BEE-424DC377E1EF}" destId="{4D564EE8-0CF0-4117-AB45-BCCB7F149030}" srcOrd="2" destOrd="0" parTransId="{5EEB3CE2-8F2D-41BD-83BF-243A54F70675}" sibTransId="{76EB4846-FD11-4D08-87C3-91A39BB6BDF7}"/>
    <dgm:cxn modelId="{42818BA6-6CA7-4069-A3D5-AA36EEF2161B}" srcId="{41B022CB-B757-4157-9B87-E07D3703A2AC}" destId="{F5EAB12E-A6B9-40B5-A072-176920FCDE35}" srcOrd="3" destOrd="0" parTransId="{E4B5BA1B-102B-460E-B44C-94A54010E138}" sibTransId="{36C5560C-5400-4616-A1D9-6F252739EB00}"/>
    <dgm:cxn modelId="{69FEEF85-3850-42DA-AD63-1EBF540CF9FF}" srcId="{2B287958-FAFB-4E6D-8BEE-424DC377E1EF}" destId="{2D213AA9-230D-4BBF-BC8A-3DF32DC76B00}" srcOrd="1" destOrd="0" parTransId="{94E6F10B-EA79-457A-8BA1-E6D7E585FDA1}" sibTransId="{A6F53427-D56E-41A8-BC1B-C7BE2F29192E}"/>
    <dgm:cxn modelId="{4C3E736B-09FF-4037-B8C6-1F719B716AD4}" type="presOf" srcId="{2D213AA9-230D-4BBF-BC8A-3DF32DC76B00}" destId="{03040BAA-E68D-448C-BBB8-F270963F8EEC}" srcOrd="0" destOrd="1" presId="urn:microsoft.com/office/officeart/2005/8/layout/hList1"/>
    <dgm:cxn modelId="{F974600E-2A3F-45B1-9BF4-B890B741E222}" type="presParOf" srcId="{5D666B22-D7FF-4ECC-8B63-60DB4D62BECB}" destId="{4C3EC04B-B2F2-4E1B-9788-B5BF7F7564C6}" srcOrd="0" destOrd="0" presId="urn:microsoft.com/office/officeart/2005/8/layout/hList1"/>
    <dgm:cxn modelId="{F28E484D-EFC9-4754-8AE9-AFED5A7B7BE7}" type="presParOf" srcId="{4C3EC04B-B2F2-4E1B-9788-B5BF7F7564C6}" destId="{70E3C8A8-D115-4C35-A3BE-8609103D749A}" srcOrd="0" destOrd="0" presId="urn:microsoft.com/office/officeart/2005/8/layout/hList1"/>
    <dgm:cxn modelId="{111FDB01-4533-4243-9995-752D8F24880D}" type="presParOf" srcId="{4C3EC04B-B2F2-4E1B-9788-B5BF7F7564C6}" destId="{39813ECD-B4E0-4A73-A83E-12999FE00596}" srcOrd="1" destOrd="0" presId="urn:microsoft.com/office/officeart/2005/8/layout/hList1"/>
    <dgm:cxn modelId="{80F6B1BF-9525-4D80-9E95-BA6C9F4D7C3D}" type="presParOf" srcId="{5D666B22-D7FF-4ECC-8B63-60DB4D62BECB}" destId="{582ABA4B-06A4-431E-9822-0CA419345AED}" srcOrd="1" destOrd="0" presId="urn:microsoft.com/office/officeart/2005/8/layout/hList1"/>
    <dgm:cxn modelId="{CA67CEA1-2BC5-4B5D-A8E1-1662BF5E2E63}" type="presParOf" srcId="{5D666B22-D7FF-4ECC-8B63-60DB4D62BECB}" destId="{82CAB70F-50FA-4D3B-A1E9-0C333B1491F8}" srcOrd="2" destOrd="0" presId="urn:microsoft.com/office/officeart/2005/8/layout/hList1"/>
    <dgm:cxn modelId="{FC786006-8C6E-4F95-875D-8E6D8215B19C}" type="presParOf" srcId="{82CAB70F-50FA-4D3B-A1E9-0C333B1491F8}" destId="{776FA4E7-FFE7-4FFA-901F-3FC3782C1F25}" srcOrd="0" destOrd="0" presId="urn:microsoft.com/office/officeart/2005/8/layout/hList1"/>
    <dgm:cxn modelId="{E2F7D954-3491-473A-A293-959EF2991838}" type="presParOf" srcId="{82CAB70F-50FA-4D3B-A1E9-0C333B1491F8}" destId="{03040BAA-E68D-448C-BBB8-F270963F8EE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C8B75-DF2D-45F4-AC0C-50EF32EC93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90B498D-FA8E-4CED-9F0B-8BD3DFE6592E}">
      <dgm:prSet phldrT="[Text]"/>
      <dgm:spPr/>
      <dgm:t>
        <a:bodyPr/>
        <a:lstStyle/>
        <a:p>
          <a:r>
            <a:rPr lang="en-US" b="1" dirty="0" smtClean="0">
              <a:solidFill>
                <a:schemeClr val="tx1"/>
              </a:solidFill>
            </a:rPr>
            <a:t>Sensitivity</a:t>
          </a:r>
          <a:r>
            <a:rPr lang="en-US" dirty="0" smtClean="0">
              <a:solidFill>
                <a:schemeClr val="tx1"/>
              </a:solidFill>
            </a:rPr>
            <a:t>:  Damage from breach of confidentiality or integrity of an asset</a:t>
          </a:r>
          <a:endParaRPr lang="en-US" dirty="0">
            <a:solidFill>
              <a:schemeClr val="tx1"/>
            </a:solidFill>
          </a:endParaRPr>
        </a:p>
      </dgm:t>
    </dgm:pt>
    <dgm:pt modelId="{1361DBB2-6E52-48D2-AE38-EDBE06D6864D}" type="parTrans" cxnId="{C9013EC1-AFEC-4FAD-A26B-4B3764B53E01}">
      <dgm:prSet/>
      <dgm:spPr/>
      <dgm:t>
        <a:bodyPr/>
        <a:lstStyle/>
        <a:p>
          <a:endParaRPr lang="en-US"/>
        </a:p>
      </dgm:t>
    </dgm:pt>
    <dgm:pt modelId="{B9DF2A62-2E1B-402B-B22B-B665096EB2D8}" type="sibTrans" cxnId="{C9013EC1-AFEC-4FAD-A26B-4B3764B53E01}">
      <dgm:prSet/>
      <dgm:spPr/>
      <dgm:t>
        <a:bodyPr/>
        <a:lstStyle/>
        <a:p>
          <a:endParaRPr lang="en-US"/>
        </a:p>
      </dgm:t>
    </dgm:pt>
    <dgm:pt modelId="{9BE94ECE-DF8D-458D-83D8-9DB4820F6FF0}">
      <dgm:prSet/>
      <dgm:spPr/>
      <dgm:t>
        <a:bodyPr/>
        <a:lstStyle/>
        <a:p>
          <a:r>
            <a:rPr lang="en-US" b="1" dirty="0" smtClean="0">
              <a:solidFill>
                <a:schemeClr val="tx1"/>
              </a:solidFill>
            </a:rPr>
            <a:t>Criticality</a:t>
          </a:r>
          <a:r>
            <a:rPr lang="en-US" dirty="0" smtClean="0">
              <a:solidFill>
                <a:schemeClr val="tx1"/>
              </a:solidFill>
            </a:rPr>
            <a:t>: Importance of an asset to immediate survival of organization</a:t>
          </a:r>
          <a:endParaRPr lang="en-US" dirty="0">
            <a:solidFill>
              <a:schemeClr val="tx1"/>
            </a:solidFill>
          </a:endParaRPr>
        </a:p>
      </dgm:t>
    </dgm:pt>
    <dgm:pt modelId="{0528867A-74EF-460C-B579-CC8853D89A64}" type="parTrans" cxnId="{0D49155C-8109-4A77-A862-990E65DF2351}">
      <dgm:prSet/>
      <dgm:spPr/>
      <dgm:t>
        <a:bodyPr/>
        <a:lstStyle/>
        <a:p>
          <a:endParaRPr lang="en-US"/>
        </a:p>
      </dgm:t>
    </dgm:pt>
    <dgm:pt modelId="{EAB14E8C-B3CD-4FA8-BA02-C03CAE3F01B5}" type="sibTrans" cxnId="{0D49155C-8109-4A77-A862-990E65DF2351}">
      <dgm:prSet/>
      <dgm:spPr/>
      <dgm:t>
        <a:bodyPr/>
        <a:lstStyle/>
        <a:p>
          <a:endParaRPr lang="en-US"/>
        </a:p>
      </dgm:t>
    </dgm:pt>
    <dgm:pt modelId="{31DE608D-4F28-4FCF-96F2-9768BAA4C91D}">
      <dgm:prSet phldrT="[Text]"/>
      <dgm:spPr/>
      <dgm:t>
        <a:bodyPr/>
        <a:lstStyle/>
        <a:p>
          <a:r>
            <a:rPr lang="en-US" b="1" dirty="0" smtClean="0"/>
            <a:t>Restricted</a:t>
          </a:r>
          <a:endParaRPr lang="en-US" b="1" dirty="0"/>
        </a:p>
      </dgm:t>
    </dgm:pt>
    <dgm:pt modelId="{BEF78F28-8101-4E6C-BCDD-E4B1EFB9644B}" type="parTrans" cxnId="{6F5115B9-9F8E-4315-B1C4-BA24EEC49579}">
      <dgm:prSet/>
      <dgm:spPr/>
      <dgm:t>
        <a:bodyPr/>
        <a:lstStyle/>
        <a:p>
          <a:endParaRPr lang="en-US"/>
        </a:p>
      </dgm:t>
    </dgm:pt>
    <dgm:pt modelId="{F7D1F7C4-D316-42C1-A676-886A14BD477A}" type="sibTrans" cxnId="{6F5115B9-9F8E-4315-B1C4-BA24EEC49579}">
      <dgm:prSet/>
      <dgm:spPr/>
      <dgm:t>
        <a:bodyPr/>
        <a:lstStyle/>
        <a:p>
          <a:endParaRPr lang="en-US"/>
        </a:p>
      </dgm:t>
    </dgm:pt>
    <dgm:pt modelId="{F82B569F-1BF4-4060-B810-BE81048EEF45}">
      <dgm:prSet/>
      <dgm:spPr/>
      <dgm:t>
        <a:bodyPr/>
        <a:lstStyle/>
        <a:p>
          <a:r>
            <a:rPr lang="en-US" smtClean="0"/>
            <a:t>Disclosure or alteration would have adverse consequences for the organization</a:t>
          </a:r>
          <a:endParaRPr lang="en-US" dirty="0" smtClean="0"/>
        </a:p>
      </dgm:t>
    </dgm:pt>
    <dgm:pt modelId="{0F8A2634-E9D5-40C6-9816-5A1DB3F68B0B}" type="parTrans" cxnId="{24C2F6EB-2681-4B1E-96B1-8EE35960750D}">
      <dgm:prSet/>
      <dgm:spPr/>
      <dgm:t>
        <a:bodyPr/>
        <a:lstStyle/>
        <a:p>
          <a:endParaRPr lang="en-US"/>
        </a:p>
      </dgm:t>
    </dgm:pt>
    <dgm:pt modelId="{7D1430A8-5927-4B69-AC62-3E3A1BC589A0}" type="sibTrans" cxnId="{24C2F6EB-2681-4B1E-96B1-8EE35960750D}">
      <dgm:prSet/>
      <dgm:spPr/>
      <dgm:t>
        <a:bodyPr/>
        <a:lstStyle/>
        <a:p>
          <a:endParaRPr lang="en-US"/>
        </a:p>
      </dgm:t>
    </dgm:pt>
    <dgm:pt modelId="{4317CE29-6736-492A-AF8A-386DB918EBE1}">
      <dgm:prSet/>
      <dgm:spPr/>
      <dgm:t>
        <a:bodyPr/>
        <a:lstStyle/>
        <a:p>
          <a:r>
            <a:rPr lang="en-US" dirty="0" smtClean="0"/>
            <a:t>E.g. student grades</a:t>
          </a:r>
          <a:endParaRPr lang="en-US" dirty="0" smtClean="0"/>
        </a:p>
      </dgm:t>
    </dgm:pt>
    <dgm:pt modelId="{533AA1EB-DDAF-408C-9480-3C781C6B7E12}" type="parTrans" cxnId="{DF8DF85F-96FE-495A-84B1-20A78D9C3DB4}">
      <dgm:prSet/>
      <dgm:spPr/>
      <dgm:t>
        <a:bodyPr/>
        <a:lstStyle/>
        <a:p>
          <a:endParaRPr lang="en-US"/>
        </a:p>
      </dgm:t>
    </dgm:pt>
    <dgm:pt modelId="{07593FDC-ED90-48D8-A97D-D4FD715B800C}" type="sibTrans" cxnId="{DF8DF85F-96FE-495A-84B1-20A78D9C3DB4}">
      <dgm:prSet/>
      <dgm:spPr/>
      <dgm:t>
        <a:bodyPr/>
        <a:lstStyle/>
        <a:p>
          <a:endParaRPr lang="en-US"/>
        </a:p>
      </dgm:t>
    </dgm:pt>
    <dgm:pt modelId="{16AC9D72-22EF-420D-9BE6-C2AC4171EFFE}">
      <dgm:prSet/>
      <dgm:spPr/>
      <dgm:t>
        <a:bodyPr/>
        <a:lstStyle/>
        <a:p>
          <a:r>
            <a:rPr lang="en-US" b="1" dirty="0" smtClean="0"/>
            <a:t>Unrestricted</a:t>
          </a:r>
          <a:endParaRPr lang="en-US" b="1" dirty="0" smtClean="0"/>
        </a:p>
      </dgm:t>
    </dgm:pt>
    <dgm:pt modelId="{76DC47A3-7BD8-450A-8466-2EE90F538E81}" type="parTrans" cxnId="{F5AC4EF4-8AD2-4BA4-991A-BCCB701A39E3}">
      <dgm:prSet/>
      <dgm:spPr/>
      <dgm:t>
        <a:bodyPr/>
        <a:lstStyle/>
        <a:p>
          <a:endParaRPr lang="en-US"/>
        </a:p>
      </dgm:t>
    </dgm:pt>
    <dgm:pt modelId="{C21061C1-02BB-4D20-9384-4C7DDC5ED2D3}" type="sibTrans" cxnId="{F5AC4EF4-8AD2-4BA4-991A-BCCB701A39E3}">
      <dgm:prSet/>
      <dgm:spPr/>
      <dgm:t>
        <a:bodyPr/>
        <a:lstStyle/>
        <a:p>
          <a:endParaRPr lang="en-US"/>
        </a:p>
      </dgm:t>
    </dgm:pt>
    <dgm:pt modelId="{BC0CAC34-C015-463B-855B-EE68C2C300D1}">
      <dgm:prSet/>
      <dgm:spPr/>
      <dgm:t>
        <a:bodyPr/>
        <a:lstStyle/>
        <a:p>
          <a:r>
            <a:rPr lang="en-US" dirty="0" smtClean="0"/>
            <a:t>Leak or modification would not have adverse consequences for the organization</a:t>
          </a:r>
          <a:endParaRPr lang="en-US" dirty="0" smtClean="0"/>
        </a:p>
      </dgm:t>
    </dgm:pt>
    <dgm:pt modelId="{AF101C97-FD77-446C-9CA1-00B7531E39DF}" type="parTrans" cxnId="{1A6AB6A5-E8BF-4BE3-8679-52BB3F9C6A97}">
      <dgm:prSet/>
      <dgm:spPr/>
      <dgm:t>
        <a:bodyPr/>
        <a:lstStyle/>
        <a:p>
          <a:endParaRPr lang="en-US"/>
        </a:p>
      </dgm:t>
    </dgm:pt>
    <dgm:pt modelId="{770A2E24-1D22-4BB0-8C05-3E4671A9E96B}" type="sibTrans" cxnId="{1A6AB6A5-E8BF-4BE3-8679-52BB3F9C6A97}">
      <dgm:prSet/>
      <dgm:spPr/>
      <dgm:t>
        <a:bodyPr/>
        <a:lstStyle/>
        <a:p>
          <a:endParaRPr lang="en-US"/>
        </a:p>
      </dgm:t>
    </dgm:pt>
    <dgm:pt modelId="{71A1503A-4AB3-48A9-8383-0BE6FADE2BA7}">
      <dgm:prSet/>
      <dgm:spPr/>
      <dgm:t>
        <a:bodyPr/>
        <a:lstStyle/>
        <a:p>
          <a:r>
            <a:rPr lang="en-US" dirty="0" smtClean="0"/>
            <a:t>E.g.  Student directory</a:t>
          </a:r>
          <a:endParaRPr lang="en-US" dirty="0"/>
        </a:p>
      </dgm:t>
    </dgm:pt>
    <dgm:pt modelId="{D4A88629-3D0C-453F-843E-7F2B0FCBE0B9}" type="parTrans" cxnId="{018261CA-BFD3-4B06-9AC6-2BD5E6745167}">
      <dgm:prSet/>
      <dgm:spPr/>
      <dgm:t>
        <a:bodyPr/>
        <a:lstStyle/>
        <a:p>
          <a:endParaRPr lang="en-US"/>
        </a:p>
      </dgm:t>
    </dgm:pt>
    <dgm:pt modelId="{E32E4A4A-C762-4FA4-AA2C-51514ADB9A92}" type="sibTrans" cxnId="{018261CA-BFD3-4B06-9AC6-2BD5E6745167}">
      <dgm:prSet/>
      <dgm:spPr/>
      <dgm:t>
        <a:bodyPr/>
        <a:lstStyle/>
        <a:p>
          <a:endParaRPr lang="en-US"/>
        </a:p>
      </dgm:t>
    </dgm:pt>
    <dgm:pt modelId="{9D43B821-4157-4146-8A9C-908E9E62FDC7}">
      <dgm:prSet/>
      <dgm:spPr/>
      <dgm:t>
        <a:bodyPr/>
        <a:lstStyle/>
        <a:p>
          <a:r>
            <a:rPr lang="en-US" b="1" dirty="0" smtClean="0"/>
            <a:t>Essential asset</a:t>
          </a:r>
          <a:endParaRPr lang="en-US" b="1" dirty="0"/>
        </a:p>
      </dgm:t>
    </dgm:pt>
    <dgm:pt modelId="{D0B27634-93CC-4E6F-8F11-27919DBA21CE}" type="parTrans" cxnId="{31F48442-48A7-40D9-8C89-D09BABC954B9}">
      <dgm:prSet/>
      <dgm:spPr/>
      <dgm:t>
        <a:bodyPr/>
        <a:lstStyle/>
        <a:p>
          <a:endParaRPr lang="en-US"/>
        </a:p>
      </dgm:t>
    </dgm:pt>
    <dgm:pt modelId="{71EC80F0-6302-4F02-98AF-0951CF09C773}" type="sibTrans" cxnId="{31F48442-48A7-40D9-8C89-D09BABC954B9}">
      <dgm:prSet/>
      <dgm:spPr/>
      <dgm:t>
        <a:bodyPr/>
        <a:lstStyle/>
        <a:p>
          <a:endParaRPr lang="en-US"/>
        </a:p>
      </dgm:t>
    </dgm:pt>
    <dgm:pt modelId="{16AB433C-4A10-4E57-8203-67FA3266BB54}">
      <dgm:prSet/>
      <dgm:spPr/>
      <dgm:t>
        <a:bodyPr/>
        <a:lstStyle/>
        <a:p>
          <a:r>
            <a:rPr lang="en-US" dirty="0" smtClean="0"/>
            <a:t>Loss of availability would have severe immediate repercussions for the organization</a:t>
          </a:r>
          <a:endParaRPr lang="en-US" dirty="0" smtClean="0"/>
        </a:p>
      </dgm:t>
    </dgm:pt>
    <dgm:pt modelId="{D086421C-B23D-44ED-B495-C98C01FBF0E9}" type="parTrans" cxnId="{A38A0332-E671-433F-86C4-1DB32FC6630A}">
      <dgm:prSet/>
      <dgm:spPr/>
      <dgm:t>
        <a:bodyPr/>
        <a:lstStyle/>
        <a:p>
          <a:endParaRPr lang="en-US"/>
        </a:p>
      </dgm:t>
    </dgm:pt>
    <dgm:pt modelId="{7E3A5032-E5EC-4D5B-B7B6-E4BF8AF5287F}" type="sibTrans" cxnId="{A38A0332-E671-433F-86C4-1DB32FC6630A}">
      <dgm:prSet/>
      <dgm:spPr/>
      <dgm:t>
        <a:bodyPr/>
        <a:lstStyle/>
        <a:p>
          <a:endParaRPr lang="en-US"/>
        </a:p>
      </dgm:t>
    </dgm:pt>
    <dgm:pt modelId="{29E1F434-D5EC-4DD4-8184-17B5142AE7E0}">
      <dgm:prSet/>
      <dgm:spPr/>
      <dgm:t>
        <a:bodyPr/>
        <a:lstStyle/>
        <a:p>
          <a:r>
            <a:rPr lang="en-US" smtClean="0"/>
            <a:t>E.g. DNS server</a:t>
          </a:r>
          <a:endParaRPr lang="en-US" dirty="0" smtClean="0"/>
        </a:p>
      </dgm:t>
    </dgm:pt>
    <dgm:pt modelId="{9A1CAC44-9419-4C14-8BD9-9EF147AB3439}" type="parTrans" cxnId="{D35D010E-0CF5-46BE-ADEC-F89AD453D69D}">
      <dgm:prSet/>
      <dgm:spPr/>
      <dgm:t>
        <a:bodyPr/>
        <a:lstStyle/>
        <a:p>
          <a:endParaRPr lang="en-US"/>
        </a:p>
      </dgm:t>
    </dgm:pt>
    <dgm:pt modelId="{9B7A3315-9006-4601-B173-CE053DD2D7E2}" type="sibTrans" cxnId="{D35D010E-0CF5-46BE-ADEC-F89AD453D69D}">
      <dgm:prSet/>
      <dgm:spPr/>
      <dgm:t>
        <a:bodyPr/>
        <a:lstStyle/>
        <a:p>
          <a:endParaRPr lang="en-US"/>
        </a:p>
      </dgm:t>
    </dgm:pt>
    <dgm:pt modelId="{0D53FAB6-820D-45B5-BC70-567E71E52783}">
      <dgm:prSet/>
      <dgm:spPr/>
      <dgm:t>
        <a:bodyPr/>
        <a:lstStyle/>
        <a:p>
          <a:r>
            <a:rPr lang="en-US" b="1" dirty="0" smtClean="0"/>
            <a:t>Required asset</a:t>
          </a:r>
          <a:endParaRPr lang="en-US" b="1" dirty="0" smtClean="0"/>
        </a:p>
      </dgm:t>
    </dgm:pt>
    <dgm:pt modelId="{9F25F0D5-3C3E-4B00-8475-C4014898D110}" type="parTrans" cxnId="{F818A713-0C16-40DA-853A-B6C3B9E5D818}">
      <dgm:prSet/>
      <dgm:spPr/>
      <dgm:t>
        <a:bodyPr/>
        <a:lstStyle/>
        <a:p>
          <a:endParaRPr lang="en-US"/>
        </a:p>
      </dgm:t>
    </dgm:pt>
    <dgm:pt modelId="{18FFC433-368C-438F-8FD1-367293D8974B}" type="sibTrans" cxnId="{F818A713-0C16-40DA-853A-B6C3B9E5D818}">
      <dgm:prSet/>
      <dgm:spPr/>
      <dgm:t>
        <a:bodyPr/>
        <a:lstStyle/>
        <a:p>
          <a:endParaRPr lang="en-US"/>
        </a:p>
      </dgm:t>
    </dgm:pt>
    <dgm:pt modelId="{EB6CD0AA-F2E6-4FFC-87DE-734140537A86}">
      <dgm:prSet/>
      <dgm:spPr/>
      <dgm:t>
        <a:bodyPr/>
        <a:lstStyle/>
        <a:p>
          <a:r>
            <a:rPr lang="en-US" dirty="0" smtClean="0"/>
            <a:t>Organization would be able to continue for a time without the asset</a:t>
          </a:r>
          <a:endParaRPr lang="en-US" dirty="0" smtClean="0"/>
        </a:p>
      </dgm:t>
    </dgm:pt>
    <dgm:pt modelId="{CBC8C1D6-3181-45AA-89E4-073B3F822091}" type="parTrans" cxnId="{3F6F7AA9-CD64-475E-9989-A8DC767F989F}">
      <dgm:prSet/>
      <dgm:spPr/>
      <dgm:t>
        <a:bodyPr/>
        <a:lstStyle/>
        <a:p>
          <a:endParaRPr lang="en-US"/>
        </a:p>
      </dgm:t>
    </dgm:pt>
    <dgm:pt modelId="{8ECD219A-E9A8-44DB-B0AC-E2BC16DBB56B}" type="sibTrans" cxnId="{3F6F7AA9-CD64-475E-9989-A8DC767F989F}">
      <dgm:prSet/>
      <dgm:spPr/>
      <dgm:t>
        <a:bodyPr/>
        <a:lstStyle/>
        <a:p>
          <a:endParaRPr lang="en-US"/>
        </a:p>
      </dgm:t>
    </dgm:pt>
    <dgm:pt modelId="{160DFD56-2560-46EA-BB5A-0D92C0A55539}">
      <dgm:prSet/>
      <dgm:spPr/>
      <dgm:t>
        <a:bodyPr/>
        <a:lstStyle/>
        <a:p>
          <a:r>
            <a:rPr lang="en-US" smtClean="0"/>
            <a:t>E.g. learning management system</a:t>
          </a:r>
          <a:endParaRPr lang="en-US" dirty="0" smtClean="0"/>
        </a:p>
      </dgm:t>
    </dgm:pt>
    <dgm:pt modelId="{5CBEE18F-61D6-48FD-9157-AE44B8F3A54C}" type="parTrans" cxnId="{11054E31-855D-4B12-866C-A1535D195633}">
      <dgm:prSet/>
      <dgm:spPr/>
      <dgm:t>
        <a:bodyPr/>
        <a:lstStyle/>
        <a:p>
          <a:endParaRPr lang="en-US"/>
        </a:p>
      </dgm:t>
    </dgm:pt>
    <dgm:pt modelId="{CF4678B8-DAE2-4228-802B-ED39F2DC5440}" type="sibTrans" cxnId="{11054E31-855D-4B12-866C-A1535D195633}">
      <dgm:prSet/>
      <dgm:spPr/>
      <dgm:t>
        <a:bodyPr/>
        <a:lstStyle/>
        <a:p>
          <a:endParaRPr lang="en-US"/>
        </a:p>
      </dgm:t>
    </dgm:pt>
    <dgm:pt modelId="{86D87297-B330-459D-926F-06A2567957D4}">
      <dgm:prSet/>
      <dgm:spPr/>
      <dgm:t>
        <a:bodyPr/>
        <a:lstStyle/>
        <a:p>
          <a:r>
            <a:rPr lang="en-US" b="1" dirty="0" smtClean="0"/>
            <a:t>Deferrable asset</a:t>
          </a:r>
          <a:endParaRPr lang="en-US" b="1" dirty="0" smtClean="0"/>
        </a:p>
      </dgm:t>
    </dgm:pt>
    <dgm:pt modelId="{7EF4B9B0-4319-442E-9C37-5B7496115975}" type="parTrans" cxnId="{28A09C18-7BCC-4692-A7CF-623640179941}">
      <dgm:prSet/>
      <dgm:spPr/>
      <dgm:t>
        <a:bodyPr/>
        <a:lstStyle/>
        <a:p>
          <a:endParaRPr lang="en-US"/>
        </a:p>
      </dgm:t>
    </dgm:pt>
    <dgm:pt modelId="{C6883E5C-E20C-409D-9218-42BA8956CEDC}" type="sibTrans" cxnId="{28A09C18-7BCC-4692-A7CF-623640179941}">
      <dgm:prSet/>
      <dgm:spPr/>
      <dgm:t>
        <a:bodyPr/>
        <a:lstStyle/>
        <a:p>
          <a:endParaRPr lang="en-US"/>
        </a:p>
      </dgm:t>
    </dgm:pt>
    <dgm:pt modelId="{F718F8B9-9947-4F80-8991-291E4E43228D}">
      <dgm:prSet/>
      <dgm:spPr/>
      <dgm:t>
        <a:bodyPr/>
        <a:lstStyle/>
        <a:p>
          <a:r>
            <a:rPr lang="en-US" dirty="0" smtClean="0"/>
            <a:t>Loss of availability is tolerable</a:t>
          </a:r>
          <a:endParaRPr lang="en-US" dirty="0" smtClean="0"/>
        </a:p>
      </dgm:t>
    </dgm:pt>
    <dgm:pt modelId="{E4149894-AABD-4A36-B03C-C33A3CF883CE}" type="parTrans" cxnId="{22D20EF5-8718-4139-B8D6-95D1104BD238}">
      <dgm:prSet/>
      <dgm:spPr/>
      <dgm:t>
        <a:bodyPr/>
        <a:lstStyle/>
        <a:p>
          <a:endParaRPr lang="en-US"/>
        </a:p>
      </dgm:t>
    </dgm:pt>
    <dgm:pt modelId="{26DBDD5E-0297-473B-9C88-F7F18E971F31}" type="sibTrans" cxnId="{22D20EF5-8718-4139-B8D6-95D1104BD238}">
      <dgm:prSet/>
      <dgm:spPr/>
      <dgm:t>
        <a:bodyPr/>
        <a:lstStyle/>
        <a:p>
          <a:endParaRPr lang="en-US"/>
        </a:p>
      </dgm:t>
    </dgm:pt>
    <dgm:pt modelId="{5C16F69D-40B9-409A-957E-703DDD2EC939}">
      <dgm:prSet/>
      <dgm:spPr/>
      <dgm:t>
        <a:bodyPr/>
        <a:lstStyle/>
        <a:p>
          <a:r>
            <a:rPr lang="en-US" smtClean="0"/>
            <a:t>E.g. University website</a:t>
          </a:r>
          <a:endParaRPr lang="en-US" dirty="0"/>
        </a:p>
      </dgm:t>
    </dgm:pt>
    <dgm:pt modelId="{0D68FAF7-7DBC-4179-8822-0062C7C551FA}" type="parTrans" cxnId="{AB3CE291-8553-4247-85D8-117C189004B4}">
      <dgm:prSet/>
      <dgm:spPr/>
      <dgm:t>
        <a:bodyPr/>
        <a:lstStyle/>
        <a:p>
          <a:endParaRPr lang="en-US"/>
        </a:p>
      </dgm:t>
    </dgm:pt>
    <dgm:pt modelId="{D3398227-F8C8-4BD2-864E-BBB7EFE43665}" type="sibTrans" cxnId="{AB3CE291-8553-4247-85D8-117C189004B4}">
      <dgm:prSet/>
      <dgm:spPr/>
      <dgm:t>
        <a:bodyPr/>
        <a:lstStyle/>
        <a:p>
          <a:endParaRPr lang="en-US"/>
        </a:p>
      </dgm:t>
    </dgm:pt>
    <dgm:pt modelId="{0353F0F0-52F6-4D96-A45E-8BAD51C55589}" type="pres">
      <dgm:prSet presAssocID="{230C8B75-DF2D-45F4-AC0C-50EF32EC93C0}" presName="Name0" presStyleCnt="0">
        <dgm:presLayoutVars>
          <dgm:dir/>
          <dgm:animLvl val="lvl"/>
          <dgm:resizeHandles val="exact"/>
        </dgm:presLayoutVars>
      </dgm:prSet>
      <dgm:spPr/>
    </dgm:pt>
    <dgm:pt modelId="{A9D3E6C3-8D5B-4C3D-850B-7C7EFA14E3DB}" type="pres">
      <dgm:prSet presAssocID="{290B498D-FA8E-4CED-9F0B-8BD3DFE6592E}" presName="composite" presStyleCnt="0"/>
      <dgm:spPr/>
    </dgm:pt>
    <dgm:pt modelId="{F6BD4D92-80B9-4D72-AA1C-C25446688E51}" type="pres">
      <dgm:prSet presAssocID="{290B498D-FA8E-4CED-9F0B-8BD3DFE6592E}" presName="parTx" presStyleLbl="alignNode1" presStyleIdx="0" presStyleCnt="2">
        <dgm:presLayoutVars>
          <dgm:chMax val="0"/>
          <dgm:chPref val="0"/>
          <dgm:bulletEnabled val="1"/>
        </dgm:presLayoutVars>
      </dgm:prSet>
      <dgm:spPr/>
      <dgm:t>
        <a:bodyPr/>
        <a:lstStyle/>
        <a:p>
          <a:endParaRPr lang="en-US"/>
        </a:p>
      </dgm:t>
    </dgm:pt>
    <dgm:pt modelId="{A64F6779-4491-44E5-91A1-C685CC48A7AA}" type="pres">
      <dgm:prSet presAssocID="{290B498D-FA8E-4CED-9F0B-8BD3DFE6592E}" presName="desTx" presStyleLbl="alignAccFollowNode1" presStyleIdx="0" presStyleCnt="2">
        <dgm:presLayoutVars>
          <dgm:bulletEnabled val="1"/>
        </dgm:presLayoutVars>
      </dgm:prSet>
      <dgm:spPr/>
      <dgm:t>
        <a:bodyPr/>
        <a:lstStyle/>
        <a:p>
          <a:endParaRPr lang="en-US"/>
        </a:p>
      </dgm:t>
    </dgm:pt>
    <dgm:pt modelId="{4F946527-F034-4346-9F66-B7B4A6BFFBB9}" type="pres">
      <dgm:prSet presAssocID="{B9DF2A62-2E1B-402B-B22B-B665096EB2D8}" presName="space" presStyleCnt="0"/>
      <dgm:spPr/>
    </dgm:pt>
    <dgm:pt modelId="{FC02D18F-8A39-4C1B-9CCB-0C270CC93BA2}" type="pres">
      <dgm:prSet presAssocID="{9BE94ECE-DF8D-458D-83D8-9DB4820F6FF0}" presName="composite" presStyleCnt="0"/>
      <dgm:spPr/>
    </dgm:pt>
    <dgm:pt modelId="{3FCD6D92-C72F-4889-AC93-76018E406050}" type="pres">
      <dgm:prSet presAssocID="{9BE94ECE-DF8D-458D-83D8-9DB4820F6FF0}" presName="parTx" presStyleLbl="alignNode1" presStyleIdx="1" presStyleCnt="2">
        <dgm:presLayoutVars>
          <dgm:chMax val="0"/>
          <dgm:chPref val="0"/>
          <dgm:bulletEnabled val="1"/>
        </dgm:presLayoutVars>
      </dgm:prSet>
      <dgm:spPr/>
      <dgm:t>
        <a:bodyPr/>
        <a:lstStyle/>
        <a:p>
          <a:endParaRPr lang="en-US"/>
        </a:p>
      </dgm:t>
    </dgm:pt>
    <dgm:pt modelId="{ED5D84DC-494D-4349-ACE1-9FF07130AAC9}" type="pres">
      <dgm:prSet presAssocID="{9BE94ECE-DF8D-458D-83D8-9DB4820F6FF0}" presName="desTx" presStyleLbl="alignAccFollowNode1" presStyleIdx="1" presStyleCnt="2">
        <dgm:presLayoutVars>
          <dgm:bulletEnabled val="1"/>
        </dgm:presLayoutVars>
      </dgm:prSet>
      <dgm:spPr/>
      <dgm:t>
        <a:bodyPr/>
        <a:lstStyle/>
        <a:p>
          <a:endParaRPr lang="en-US"/>
        </a:p>
      </dgm:t>
    </dgm:pt>
  </dgm:ptLst>
  <dgm:cxnLst>
    <dgm:cxn modelId="{018261CA-BFD3-4B06-9AC6-2BD5E6745167}" srcId="{16AC9D72-22EF-420D-9BE6-C2AC4171EFFE}" destId="{71A1503A-4AB3-48A9-8383-0BE6FADE2BA7}" srcOrd="1" destOrd="0" parTransId="{D4A88629-3D0C-453F-843E-7F2B0FCBE0B9}" sibTransId="{E32E4A4A-C762-4FA4-AA2C-51514ADB9A92}"/>
    <dgm:cxn modelId="{32114659-EFC9-4F1C-A791-219B923F0E3F}" type="presOf" srcId="{29E1F434-D5EC-4DD4-8184-17B5142AE7E0}" destId="{ED5D84DC-494D-4349-ACE1-9FF07130AAC9}" srcOrd="0" destOrd="2" presId="urn:microsoft.com/office/officeart/2005/8/layout/hList1"/>
    <dgm:cxn modelId="{6F5115B9-9F8E-4315-B1C4-BA24EEC49579}" srcId="{290B498D-FA8E-4CED-9F0B-8BD3DFE6592E}" destId="{31DE608D-4F28-4FCF-96F2-9768BAA4C91D}" srcOrd="0" destOrd="0" parTransId="{BEF78F28-8101-4E6C-BCDD-E4B1EFB9644B}" sibTransId="{F7D1F7C4-D316-42C1-A676-886A14BD477A}"/>
    <dgm:cxn modelId="{1B677F19-B2F8-46B8-A846-AF2C22D77EB4}" type="presOf" srcId="{5C16F69D-40B9-409A-957E-703DDD2EC939}" destId="{ED5D84DC-494D-4349-ACE1-9FF07130AAC9}" srcOrd="0" destOrd="8" presId="urn:microsoft.com/office/officeart/2005/8/layout/hList1"/>
    <dgm:cxn modelId="{22D20EF5-8718-4139-B8D6-95D1104BD238}" srcId="{86D87297-B330-459D-926F-06A2567957D4}" destId="{F718F8B9-9947-4F80-8991-291E4E43228D}" srcOrd="0" destOrd="0" parTransId="{E4149894-AABD-4A36-B03C-C33A3CF883CE}" sibTransId="{26DBDD5E-0297-473B-9C88-F7F18E971F31}"/>
    <dgm:cxn modelId="{DF8DF85F-96FE-495A-84B1-20A78D9C3DB4}" srcId="{31DE608D-4F28-4FCF-96F2-9768BAA4C91D}" destId="{4317CE29-6736-492A-AF8A-386DB918EBE1}" srcOrd="1" destOrd="0" parTransId="{533AA1EB-DDAF-408C-9480-3C781C6B7E12}" sibTransId="{07593FDC-ED90-48D8-A97D-D4FD715B800C}"/>
    <dgm:cxn modelId="{C9013EC1-AFEC-4FAD-A26B-4B3764B53E01}" srcId="{230C8B75-DF2D-45F4-AC0C-50EF32EC93C0}" destId="{290B498D-FA8E-4CED-9F0B-8BD3DFE6592E}" srcOrd="0" destOrd="0" parTransId="{1361DBB2-6E52-48D2-AE38-EDBE06D6864D}" sibTransId="{B9DF2A62-2E1B-402B-B22B-B665096EB2D8}"/>
    <dgm:cxn modelId="{24C2F6EB-2681-4B1E-96B1-8EE35960750D}" srcId="{31DE608D-4F28-4FCF-96F2-9768BAA4C91D}" destId="{F82B569F-1BF4-4060-B810-BE81048EEF45}" srcOrd="0" destOrd="0" parTransId="{0F8A2634-E9D5-40C6-9816-5A1DB3F68B0B}" sibTransId="{7D1430A8-5927-4B69-AC62-3E3A1BC589A0}"/>
    <dgm:cxn modelId="{1A6AB6A5-E8BF-4BE3-8679-52BB3F9C6A97}" srcId="{16AC9D72-22EF-420D-9BE6-C2AC4171EFFE}" destId="{BC0CAC34-C015-463B-855B-EE68C2C300D1}" srcOrd="0" destOrd="0" parTransId="{AF101C97-FD77-446C-9CA1-00B7531E39DF}" sibTransId="{770A2E24-1D22-4BB0-8C05-3E4671A9E96B}"/>
    <dgm:cxn modelId="{54ABD04F-324E-4BBA-96EF-BBE3C936EFEF}" type="presOf" srcId="{F718F8B9-9947-4F80-8991-291E4E43228D}" destId="{ED5D84DC-494D-4349-ACE1-9FF07130AAC9}" srcOrd="0" destOrd="7" presId="urn:microsoft.com/office/officeart/2005/8/layout/hList1"/>
    <dgm:cxn modelId="{F5AC4EF4-8AD2-4BA4-991A-BCCB701A39E3}" srcId="{290B498D-FA8E-4CED-9F0B-8BD3DFE6592E}" destId="{16AC9D72-22EF-420D-9BE6-C2AC4171EFFE}" srcOrd="1" destOrd="0" parTransId="{76DC47A3-7BD8-450A-8466-2EE90F538E81}" sibTransId="{C21061C1-02BB-4D20-9384-4C7DDC5ED2D3}"/>
    <dgm:cxn modelId="{F325AF10-8345-47DF-81D4-E1A2E6E4BCE0}" type="presOf" srcId="{4317CE29-6736-492A-AF8A-386DB918EBE1}" destId="{A64F6779-4491-44E5-91A1-C685CC48A7AA}" srcOrd="0" destOrd="2" presId="urn:microsoft.com/office/officeart/2005/8/layout/hList1"/>
    <dgm:cxn modelId="{2AA1FB81-CA64-41C1-B5E2-4106D7345C50}" type="presOf" srcId="{16AC9D72-22EF-420D-9BE6-C2AC4171EFFE}" destId="{A64F6779-4491-44E5-91A1-C685CC48A7AA}" srcOrd="0" destOrd="3" presId="urn:microsoft.com/office/officeart/2005/8/layout/hList1"/>
    <dgm:cxn modelId="{B9145659-20CF-4880-98B7-A6646C2C62A3}" type="presOf" srcId="{86D87297-B330-459D-926F-06A2567957D4}" destId="{ED5D84DC-494D-4349-ACE1-9FF07130AAC9}" srcOrd="0" destOrd="6" presId="urn:microsoft.com/office/officeart/2005/8/layout/hList1"/>
    <dgm:cxn modelId="{0D49155C-8109-4A77-A862-990E65DF2351}" srcId="{230C8B75-DF2D-45F4-AC0C-50EF32EC93C0}" destId="{9BE94ECE-DF8D-458D-83D8-9DB4820F6FF0}" srcOrd="1" destOrd="0" parTransId="{0528867A-74EF-460C-B579-CC8853D89A64}" sibTransId="{EAB14E8C-B3CD-4FA8-BA02-C03CAE3F01B5}"/>
    <dgm:cxn modelId="{A38A0332-E671-433F-86C4-1DB32FC6630A}" srcId="{9D43B821-4157-4146-8A9C-908E9E62FDC7}" destId="{16AB433C-4A10-4E57-8203-67FA3266BB54}" srcOrd="0" destOrd="0" parTransId="{D086421C-B23D-44ED-B495-C98C01FBF0E9}" sibTransId="{7E3A5032-E5EC-4D5B-B7B6-E4BF8AF5287F}"/>
    <dgm:cxn modelId="{FDBE8128-79BB-4FCE-9D18-205451859906}" type="presOf" srcId="{31DE608D-4F28-4FCF-96F2-9768BAA4C91D}" destId="{A64F6779-4491-44E5-91A1-C685CC48A7AA}" srcOrd="0" destOrd="0" presId="urn:microsoft.com/office/officeart/2005/8/layout/hList1"/>
    <dgm:cxn modelId="{BDA5E4AB-30FE-4FEF-BC3C-7A091F6606E3}" type="presOf" srcId="{BC0CAC34-C015-463B-855B-EE68C2C300D1}" destId="{A64F6779-4491-44E5-91A1-C685CC48A7AA}" srcOrd="0" destOrd="4" presId="urn:microsoft.com/office/officeart/2005/8/layout/hList1"/>
    <dgm:cxn modelId="{9BB9E983-B579-49A6-B194-12FE3BF4A183}" type="presOf" srcId="{230C8B75-DF2D-45F4-AC0C-50EF32EC93C0}" destId="{0353F0F0-52F6-4D96-A45E-8BAD51C55589}" srcOrd="0" destOrd="0" presId="urn:microsoft.com/office/officeart/2005/8/layout/hList1"/>
    <dgm:cxn modelId="{AB3CE291-8553-4247-85D8-117C189004B4}" srcId="{86D87297-B330-459D-926F-06A2567957D4}" destId="{5C16F69D-40B9-409A-957E-703DDD2EC939}" srcOrd="1" destOrd="0" parTransId="{0D68FAF7-7DBC-4179-8822-0062C7C551FA}" sibTransId="{D3398227-F8C8-4BD2-864E-BBB7EFE43665}"/>
    <dgm:cxn modelId="{D35D010E-0CF5-46BE-ADEC-F89AD453D69D}" srcId="{9D43B821-4157-4146-8A9C-908E9E62FDC7}" destId="{29E1F434-D5EC-4DD4-8184-17B5142AE7E0}" srcOrd="1" destOrd="0" parTransId="{9A1CAC44-9419-4C14-8BD9-9EF147AB3439}" sibTransId="{9B7A3315-9006-4601-B173-CE053DD2D7E2}"/>
    <dgm:cxn modelId="{412BF157-AE2C-4203-9F35-7A1C634DF5E8}" type="presOf" srcId="{160DFD56-2560-46EA-BB5A-0D92C0A55539}" destId="{ED5D84DC-494D-4349-ACE1-9FF07130AAC9}" srcOrd="0" destOrd="5" presId="urn:microsoft.com/office/officeart/2005/8/layout/hList1"/>
    <dgm:cxn modelId="{28A09C18-7BCC-4692-A7CF-623640179941}" srcId="{9BE94ECE-DF8D-458D-83D8-9DB4820F6FF0}" destId="{86D87297-B330-459D-926F-06A2567957D4}" srcOrd="2" destOrd="0" parTransId="{7EF4B9B0-4319-442E-9C37-5B7496115975}" sibTransId="{C6883E5C-E20C-409D-9218-42BA8956CEDC}"/>
    <dgm:cxn modelId="{524019E0-6F49-4EAC-A5F9-FD0F6ACB5C49}" type="presOf" srcId="{0D53FAB6-820D-45B5-BC70-567E71E52783}" destId="{ED5D84DC-494D-4349-ACE1-9FF07130AAC9}" srcOrd="0" destOrd="3" presId="urn:microsoft.com/office/officeart/2005/8/layout/hList1"/>
    <dgm:cxn modelId="{F818A713-0C16-40DA-853A-B6C3B9E5D818}" srcId="{9BE94ECE-DF8D-458D-83D8-9DB4820F6FF0}" destId="{0D53FAB6-820D-45B5-BC70-567E71E52783}" srcOrd="1" destOrd="0" parTransId="{9F25F0D5-3C3E-4B00-8475-C4014898D110}" sibTransId="{18FFC433-368C-438F-8FD1-367293D8974B}"/>
    <dgm:cxn modelId="{53C327D4-5DBD-4EFE-9226-FB0F5E2D67EC}" type="presOf" srcId="{9BE94ECE-DF8D-458D-83D8-9DB4820F6FF0}" destId="{3FCD6D92-C72F-4889-AC93-76018E406050}" srcOrd="0" destOrd="0" presId="urn:microsoft.com/office/officeart/2005/8/layout/hList1"/>
    <dgm:cxn modelId="{11054E31-855D-4B12-866C-A1535D195633}" srcId="{0D53FAB6-820D-45B5-BC70-567E71E52783}" destId="{160DFD56-2560-46EA-BB5A-0D92C0A55539}" srcOrd="1" destOrd="0" parTransId="{5CBEE18F-61D6-48FD-9157-AE44B8F3A54C}" sibTransId="{CF4678B8-DAE2-4228-802B-ED39F2DC5440}"/>
    <dgm:cxn modelId="{757D9A5C-BCD3-4587-A0F7-5DEB35944C28}" type="presOf" srcId="{EB6CD0AA-F2E6-4FFC-87DE-734140537A86}" destId="{ED5D84DC-494D-4349-ACE1-9FF07130AAC9}" srcOrd="0" destOrd="4" presId="urn:microsoft.com/office/officeart/2005/8/layout/hList1"/>
    <dgm:cxn modelId="{E750C3EB-5ACE-41EF-8515-182257047C5A}" type="presOf" srcId="{F82B569F-1BF4-4060-B810-BE81048EEF45}" destId="{A64F6779-4491-44E5-91A1-C685CC48A7AA}" srcOrd="0" destOrd="1" presId="urn:microsoft.com/office/officeart/2005/8/layout/hList1"/>
    <dgm:cxn modelId="{3F6F7AA9-CD64-475E-9989-A8DC767F989F}" srcId="{0D53FAB6-820D-45B5-BC70-567E71E52783}" destId="{EB6CD0AA-F2E6-4FFC-87DE-734140537A86}" srcOrd="0" destOrd="0" parTransId="{CBC8C1D6-3181-45AA-89E4-073B3F822091}" sibTransId="{8ECD219A-E9A8-44DB-B0AC-E2BC16DBB56B}"/>
    <dgm:cxn modelId="{FAEFF292-E754-4C3F-BF23-08624C3E75CF}" type="presOf" srcId="{71A1503A-4AB3-48A9-8383-0BE6FADE2BA7}" destId="{A64F6779-4491-44E5-91A1-C685CC48A7AA}" srcOrd="0" destOrd="5" presId="urn:microsoft.com/office/officeart/2005/8/layout/hList1"/>
    <dgm:cxn modelId="{23462316-1010-4E22-98C8-565C70BC6ED2}" type="presOf" srcId="{9D43B821-4157-4146-8A9C-908E9E62FDC7}" destId="{ED5D84DC-494D-4349-ACE1-9FF07130AAC9}" srcOrd="0" destOrd="0" presId="urn:microsoft.com/office/officeart/2005/8/layout/hList1"/>
    <dgm:cxn modelId="{553C00DD-BAAC-46B1-9D25-B58388CB6166}" type="presOf" srcId="{290B498D-FA8E-4CED-9F0B-8BD3DFE6592E}" destId="{F6BD4D92-80B9-4D72-AA1C-C25446688E51}" srcOrd="0" destOrd="0" presId="urn:microsoft.com/office/officeart/2005/8/layout/hList1"/>
    <dgm:cxn modelId="{0A30FE87-1CD5-465E-BD4C-6E1E0664BEE0}" type="presOf" srcId="{16AB433C-4A10-4E57-8203-67FA3266BB54}" destId="{ED5D84DC-494D-4349-ACE1-9FF07130AAC9}" srcOrd="0" destOrd="1" presId="urn:microsoft.com/office/officeart/2005/8/layout/hList1"/>
    <dgm:cxn modelId="{31F48442-48A7-40D9-8C89-D09BABC954B9}" srcId="{9BE94ECE-DF8D-458D-83D8-9DB4820F6FF0}" destId="{9D43B821-4157-4146-8A9C-908E9E62FDC7}" srcOrd="0" destOrd="0" parTransId="{D0B27634-93CC-4E6F-8F11-27919DBA21CE}" sibTransId="{71EC80F0-6302-4F02-98AF-0951CF09C773}"/>
    <dgm:cxn modelId="{E2B93064-875A-429D-A08B-4803A6216514}" type="presParOf" srcId="{0353F0F0-52F6-4D96-A45E-8BAD51C55589}" destId="{A9D3E6C3-8D5B-4C3D-850B-7C7EFA14E3DB}" srcOrd="0" destOrd="0" presId="urn:microsoft.com/office/officeart/2005/8/layout/hList1"/>
    <dgm:cxn modelId="{FF229D49-9397-4698-95CC-6ACE68B84EA2}" type="presParOf" srcId="{A9D3E6C3-8D5B-4C3D-850B-7C7EFA14E3DB}" destId="{F6BD4D92-80B9-4D72-AA1C-C25446688E51}" srcOrd="0" destOrd="0" presId="urn:microsoft.com/office/officeart/2005/8/layout/hList1"/>
    <dgm:cxn modelId="{621FCB9B-79EE-4A61-BB3E-087B9AAB3231}" type="presParOf" srcId="{A9D3E6C3-8D5B-4C3D-850B-7C7EFA14E3DB}" destId="{A64F6779-4491-44E5-91A1-C685CC48A7AA}" srcOrd="1" destOrd="0" presId="urn:microsoft.com/office/officeart/2005/8/layout/hList1"/>
    <dgm:cxn modelId="{2F997025-C77E-446B-AF6B-963F9889DBBC}" type="presParOf" srcId="{0353F0F0-52F6-4D96-A45E-8BAD51C55589}" destId="{4F946527-F034-4346-9F66-B7B4A6BFFBB9}" srcOrd="1" destOrd="0" presId="urn:microsoft.com/office/officeart/2005/8/layout/hList1"/>
    <dgm:cxn modelId="{81D49C9F-071A-4C6B-A5C9-D3580511F99D}" type="presParOf" srcId="{0353F0F0-52F6-4D96-A45E-8BAD51C55589}" destId="{FC02D18F-8A39-4C1B-9CCB-0C270CC93BA2}" srcOrd="2" destOrd="0" presId="urn:microsoft.com/office/officeart/2005/8/layout/hList1"/>
    <dgm:cxn modelId="{86739420-368C-4E93-BC8C-3C7597D7876A}" type="presParOf" srcId="{FC02D18F-8A39-4C1B-9CCB-0C270CC93BA2}" destId="{3FCD6D92-C72F-4889-AC93-76018E406050}" srcOrd="0" destOrd="0" presId="urn:microsoft.com/office/officeart/2005/8/layout/hList1"/>
    <dgm:cxn modelId="{53B6E541-A384-4089-8785-E186B4511236}" type="presParOf" srcId="{FC02D18F-8A39-4C1B-9CCB-0C270CC93BA2}" destId="{ED5D84DC-494D-4349-ACE1-9FF07130AAC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3C8A8-D115-4C35-A3BE-8609103D749A}">
      <dsp:nvSpPr>
        <dsp:cNvPr id="0" name=""/>
        <dsp:cNvSpPr/>
      </dsp:nvSpPr>
      <dsp:spPr>
        <a:xfrm>
          <a:off x="35" y="45688"/>
          <a:ext cx="3418284" cy="4896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smtClean="0"/>
            <a:t>Bottom up</a:t>
          </a:r>
          <a:endParaRPr lang="en-US" sz="1700" kern="1200"/>
        </a:p>
      </dsp:txBody>
      <dsp:txXfrm>
        <a:off x="35" y="45688"/>
        <a:ext cx="3418284" cy="489600"/>
      </dsp:txXfrm>
    </dsp:sp>
    <dsp:sp modelId="{39813ECD-B4E0-4A73-A83E-12999FE00596}">
      <dsp:nvSpPr>
        <dsp:cNvPr id="0" name=""/>
        <dsp:cNvSpPr/>
      </dsp:nvSpPr>
      <dsp:spPr>
        <a:xfrm>
          <a:off x="35" y="535288"/>
          <a:ext cx="3418284" cy="2848023"/>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Talking to co-workers</a:t>
          </a:r>
          <a:endParaRPr lang="en-US" sz="1700" kern="1200" dirty="0" smtClean="0"/>
        </a:p>
        <a:p>
          <a:pPr marL="171450" lvl="1" indent="-171450" algn="l" defTabSz="755650">
            <a:lnSpc>
              <a:spcPct val="90000"/>
            </a:lnSpc>
            <a:spcBef>
              <a:spcPct val="0"/>
            </a:spcBef>
            <a:spcAft>
              <a:spcPct val="15000"/>
            </a:spcAft>
            <a:buChar char="••"/>
          </a:pPr>
          <a:r>
            <a:rPr lang="en-US" sz="1700" kern="1200" smtClean="0"/>
            <a:t>Learning curve</a:t>
          </a:r>
          <a:endParaRPr lang="en-US" sz="1700" kern="1200" dirty="0" smtClean="0"/>
        </a:p>
        <a:p>
          <a:pPr marL="171450" lvl="1" indent="-171450" algn="l" defTabSz="755650">
            <a:lnSpc>
              <a:spcPct val="90000"/>
            </a:lnSpc>
            <a:spcBef>
              <a:spcPct val="0"/>
            </a:spcBef>
            <a:spcAft>
              <a:spcPct val="15000"/>
            </a:spcAft>
            <a:buChar char="••"/>
          </a:pPr>
          <a:r>
            <a:rPr lang="en-US" sz="1700" kern="1200" dirty="0" smtClean="0"/>
            <a:t>Learn the inner workings of the company</a:t>
          </a:r>
        </a:p>
        <a:p>
          <a:pPr marL="171450" lvl="1" indent="-171450" algn="l" defTabSz="755650">
            <a:lnSpc>
              <a:spcPct val="90000"/>
            </a:lnSpc>
            <a:spcBef>
              <a:spcPct val="0"/>
            </a:spcBef>
            <a:spcAft>
              <a:spcPct val="15000"/>
            </a:spcAft>
            <a:buChar char="••"/>
          </a:pPr>
          <a:r>
            <a:rPr lang="en-US" sz="1700" kern="1200" smtClean="0"/>
            <a:t>Employee knowledge</a:t>
          </a:r>
          <a:endParaRPr lang="en-US" sz="1700" kern="1200" dirty="0" smtClean="0"/>
        </a:p>
      </dsp:txBody>
      <dsp:txXfrm>
        <a:off x="35" y="535288"/>
        <a:ext cx="3418284" cy="2848023"/>
      </dsp:txXfrm>
    </dsp:sp>
    <dsp:sp modelId="{776FA4E7-FFE7-4FFA-901F-3FC3782C1F25}">
      <dsp:nvSpPr>
        <dsp:cNvPr id="0" name=""/>
        <dsp:cNvSpPr/>
      </dsp:nvSpPr>
      <dsp:spPr>
        <a:xfrm>
          <a:off x="3896879" y="45688"/>
          <a:ext cx="3418284" cy="4896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smtClean="0"/>
            <a:t>Top down</a:t>
          </a:r>
          <a:endParaRPr lang="en-US" sz="1700" kern="1200" dirty="0" smtClean="0"/>
        </a:p>
      </dsp:txBody>
      <dsp:txXfrm>
        <a:off x="3896879" y="45688"/>
        <a:ext cx="3418284" cy="489600"/>
      </dsp:txXfrm>
    </dsp:sp>
    <dsp:sp modelId="{03040BAA-E68D-448C-BBB8-F270963F8EEC}">
      <dsp:nvSpPr>
        <dsp:cNvPr id="0" name=""/>
        <dsp:cNvSpPr/>
      </dsp:nvSpPr>
      <dsp:spPr>
        <a:xfrm>
          <a:off x="3896879" y="535288"/>
          <a:ext cx="3418284" cy="2848023"/>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Understanding the goals of the organization from the point of view of executive leaders</a:t>
          </a:r>
        </a:p>
        <a:p>
          <a:pPr marL="171450" lvl="1" indent="-171450" algn="l" defTabSz="755650">
            <a:lnSpc>
              <a:spcPct val="90000"/>
            </a:lnSpc>
            <a:spcBef>
              <a:spcPct val="0"/>
            </a:spcBef>
            <a:spcAft>
              <a:spcPct val="15000"/>
            </a:spcAft>
            <a:buChar char="••"/>
          </a:pPr>
          <a:r>
            <a:rPr lang="en-US" sz="1700" kern="1200" dirty="0" smtClean="0"/>
            <a:t>“About us” on website</a:t>
          </a:r>
        </a:p>
        <a:p>
          <a:pPr marL="171450" lvl="1" indent="-171450" algn="l" defTabSz="755650">
            <a:lnSpc>
              <a:spcPct val="90000"/>
            </a:lnSpc>
            <a:spcBef>
              <a:spcPct val="0"/>
            </a:spcBef>
            <a:spcAft>
              <a:spcPct val="15000"/>
            </a:spcAft>
            <a:buChar char="••"/>
          </a:pPr>
          <a:r>
            <a:rPr lang="en-US" sz="1700" kern="1200" dirty="0" smtClean="0"/>
            <a:t>Annual reports</a:t>
          </a:r>
        </a:p>
        <a:p>
          <a:pPr marL="171450" lvl="1" indent="-171450" algn="l" defTabSz="755650">
            <a:lnSpc>
              <a:spcPct val="90000"/>
            </a:lnSpc>
            <a:spcBef>
              <a:spcPct val="0"/>
            </a:spcBef>
            <a:spcAft>
              <a:spcPct val="15000"/>
            </a:spcAft>
            <a:buChar char="••"/>
          </a:pPr>
          <a:r>
            <a:rPr lang="en-US" sz="1700" kern="1200" dirty="0" smtClean="0"/>
            <a:t>Vision statement (Articulation of organization’s aspirations)</a:t>
          </a:r>
        </a:p>
        <a:p>
          <a:pPr marL="171450" lvl="1" indent="-171450" algn="l" defTabSz="755650">
            <a:lnSpc>
              <a:spcPct val="90000"/>
            </a:lnSpc>
            <a:spcBef>
              <a:spcPct val="0"/>
            </a:spcBef>
            <a:spcAft>
              <a:spcPct val="15000"/>
            </a:spcAft>
            <a:buChar char="••"/>
          </a:pPr>
          <a:r>
            <a:rPr lang="en-US" sz="1700" kern="1200" dirty="0" smtClean="0"/>
            <a:t>Mission statement (Concise expression of an organization’s services,  target market and competitive advantages)</a:t>
          </a:r>
          <a:endParaRPr lang="en-US" sz="1700" kern="1200" dirty="0"/>
        </a:p>
      </dsp:txBody>
      <dsp:txXfrm>
        <a:off x="3896879" y="535288"/>
        <a:ext cx="3418284" cy="2848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D4D92-80B9-4D72-AA1C-C25446688E51}">
      <dsp:nvSpPr>
        <dsp:cNvPr id="0" name=""/>
        <dsp:cNvSpPr/>
      </dsp:nvSpPr>
      <dsp:spPr>
        <a:xfrm>
          <a:off x="40" y="398882"/>
          <a:ext cx="3845569" cy="5879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Sensitivity</a:t>
          </a:r>
          <a:r>
            <a:rPr lang="en-US" sz="1700" kern="1200" dirty="0" smtClean="0">
              <a:solidFill>
                <a:schemeClr val="tx1"/>
              </a:solidFill>
            </a:rPr>
            <a:t>:  Damage from breach of confidentiality or integrity of an asset</a:t>
          </a:r>
          <a:endParaRPr lang="en-US" sz="1700" kern="1200" dirty="0">
            <a:solidFill>
              <a:schemeClr val="tx1"/>
            </a:solidFill>
          </a:endParaRPr>
        </a:p>
      </dsp:txBody>
      <dsp:txXfrm>
        <a:off x="40" y="398882"/>
        <a:ext cx="3845569" cy="587908"/>
      </dsp:txXfrm>
    </dsp:sp>
    <dsp:sp modelId="{A64F6779-4491-44E5-91A1-C685CC48A7AA}">
      <dsp:nvSpPr>
        <dsp:cNvPr id="0" name=""/>
        <dsp:cNvSpPr/>
      </dsp:nvSpPr>
      <dsp:spPr>
        <a:xfrm>
          <a:off x="40" y="986791"/>
          <a:ext cx="3845569" cy="34911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Restricted</a:t>
          </a:r>
          <a:endParaRPr lang="en-US" sz="1700" b="1" kern="1200" dirty="0"/>
        </a:p>
        <a:p>
          <a:pPr marL="342900" lvl="2" indent="-171450" algn="l" defTabSz="755650">
            <a:lnSpc>
              <a:spcPct val="90000"/>
            </a:lnSpc>
            <a:spcBef>
              <a:spcPct val="0"/>
            </a:spcBef>
            <a:spcAft>
              <a:spcPct val="15000"/>
            </a:spcAft>
            <a:buChar char="••"/>
          </a:pPr>
          <a:r>
            <a:rPr lang="en-US" sz="1700" kern="1200" smtClean="0"/>
            <a:t>Disclosure or alteration would have adverse consequences for the organization</a:t>
          </a:r>
          <a:endParaRPr lang="en-US" sz="1700" kern="1200" dirty="0" smtClean="0"/>
        </a:p>
        <a:p>
          <a:pPr marL="342900" lvl="2" indent="-171450" algn="l" defTabSz="755650">
            <a:lnSpc>
              <a:spcPct val="90000"/>
            </a:lnSpc>
            <a:spcBef>
              <a:spcPct val="0"/>
            </a:spcBef>
            <a:spcAft>
              <a:spcPct val="15000"/>
            </a:spcAft>
            <a:buChar char="••"/>
          </a:pPr>
          <a:r>
            <a:rPr lang="en-US" sz="1700" kern="1200" dirty="0" smtClean="0"/>
            <a:t>E.g. student grades</a:t>
          </a:r>
          <a:endParaRPr lang="en-US" sz="1700" kern="1200" dirty="0" smtClean="0"/>
        </a:p>
        <a:p>
          <a:pPr marL="171450" lvl="1" indent="-171450" algn="l" defTabSz="755650">
            <a:lnSpc>
              <a:spcPct val="90000"/>
            </a:lnSpc>
            <a:spcBef>
              <a:spcPct val="0"/>
            </a:spcBef>
            <a:spcAft>
              <a:spcPct val="15000"/>
            </a:spcAft>
            <a:buChar char="••"/>
          </a:pPr>
          <a:r>
            <a:rPr lang="en-US" sz="1700" b="1" kern="1200" dirty="0" smtClean="0"/>
            <a:t>Unrestricted</a:t>
          </a:r>
          <a:endParaRPr lang="en-US" sz="1700" b="1" kern="1200" dirty="0" smtClean="0"/>
        </a:p>
        <a:p>
          <a:pPr marL="342900" lvl="2" indent="-171450" algn="l" defTabSz="755650">
            <a:lnSpc>
              <a:spcPct val="90000"/>
            </a:lnSpc>
            <a:spcBef>
              <a:spcPct val="0"/>
            </a:spcBef>
            <a:spcAft>
              <a:spcPct val="15000"/>
            </a:spcAft>
            <a:buChar char="••"/>
          </a:pPr>
          <a:r>
            <a:rPr lang="en-US" sz="1700" kern="1200" dirty="0" smtClean="0"/>
            <a:t>Leak or modification would not have adverse consequences for the organization</a:t>
          </a:r>
          <a:endParaRPr lang="en-US" sz="1700" kern="1200" dirty="0" smtClean="0"/>
        </a:p>
        <a:p>
          <a:pPr marL="342900" lvl="2" indent="-171450" algn="l" defTabSz="755650">
            <a:lnSpc>
              <a:spcPct val="90000"/>
            </a:lnSpc>
            <a:spcBef>
              <a:spcPct val="0"/>
            </a:spcBef>
            <a:spcAft>
              <a:spcPct val="15000"/>
            </a:spcAft>
            <a:buChar char="••"/>
          </a:pPr>
          <a:r>
            <a:rPr lang="en-US" sz="1700" kern="1200" dirty="0" smtClean="0"/>
            <a:t>E.g.  Student directory</a:t>
          </a:r>
          <a:endParaRPr lang="en-US" sz="1700" kern="1200" dirty="0"/>
        </a:p>
      </dsp:txBody>
      <dsp:txXfrm>
        <a:off x="40" y="986791"/>
        <a:ext cx="3845569" cy="3491125"/>
      </dsp:txXfrm>
    </dsp:sp>
    <dsp:sp modelId="{3FCD6D92-C72F-4889-AC93-76018E406050}">
      <dsp:nvSpPr>
        <dsp:cNvPr id="0" name=""/>
        <dsp:cNvSpPr/>
      </dsp:nvSpPr>
      <dsp:spPr>
        <a:xfrm>
          <a:off x="4383989" y="398882"/>
          <a:ext cx="3845569" cy="5879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Criticality</a:t>
          </a:r>
          <a:r>
            <a:rPr lang="en-US" sz="1700" kern="1200" dirty="0" smtClean="0">
              <a:solidFill>
                <a:schemeClr val="tx1"/>
              </a:solidFill>
            </a:rPr>
            <a:t>: Importance of an asset to immediate survival of organization</a:t>
          </a:r>
          <a:endParaRPr lang="en-US" sz="1700" kern="1200" dirty="0">
            <a:solidFill>
              <a:schemeClr val="tx1"/>
            </a:solidFill>
          </a:endParaRPr>
        </a:p>
      </dsp:txBody>
      <dsp:txXfrm>
        <a:off x="4383989" y="398882"/>
        <a:ext cx="3845569" cy="587908"/>
      </dsp:txXfrm>
    </dsp:sp>
    <dsp:sp modelId="{ED5D84DC-494D-4349-ACE1-9FF07130AAC9}">
      <dsp:nvSpPr>
        <dsp:cNvPr id="0" name=""/>
        <dsp:cNvSpPr/>
      </dsp:nvSpPr>
      <dsp:spPr>
        <a:xfrm>
          <a:off x="4383989" y="986791"/>
          <a:ext cx="3845569" cy="34911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Essential asset</a:t>
          </a:r>
          <a:endParaRPr lang="en-US" sz="1700" b="1" kern="1200" dirty="0"/>
        </a:p>
        <a:p>
          <a:pPr marL="342900" lvl="2" indent="-171450" algn="l" defTabSz="755650">
            <a:lnSpc>
              <a:spcPct val="90000"/>
            </a:lnSpc>
            <a:spcBef>
              <a:spcPct val="0"/>
            </a:spcBef>
            <a:spcAft>
              <a:spcPct val="15000"/>
            </a:spcAft>
            <a:buChar char="••"/>
          </a:pPr>
          <a:r>
            <a:rPr lang="en-US" sz="1700" kern="1200" dirty="0" smtClean="0"/>
            <a:t>Loss of availability would have severe immediate repercussions for the organization</a:t>
          </a:r>
          <a:endParaRPr lang="en-US" sz="1700" kern="1200" dirty="0" smtClean="0"/>
        </a:p>
        <a:p>
          <a:pPr marL="342900" lvl="2" indent="-171450" algn="l" defTabSz="755650">
            <a:lnSpc>
              <a:spcPct val="90000"/>
            </a:lnSpc>
            <a:spcBef>
              <a:spcPct val="0"/>
            </a:spcBef>
            <a:spcAft>
              <a:spcPct val="15000"/>
            </a:spcAft>
            <a:buChar char="••"/>
          </a:pPr>
          <a:r>
            <a:rPr lang="en-US" sz="1700" kern="1200" smtClean="0"/>
            <a:t>E.g. DNS server</a:t>
          </a:r>
          <a:endParaRPr lang="en-US" sz="1700" kern="1200" dirty="0" smtClean="0"/>
        </a:p>
        <a:p>
          <a:pPr marL="171450" lvl="1" indent="-171450" algn="l" defTabSz="755650">
            <a:lnSpc>
              <a:spcPct val="90000"/>
            </a:lnSpc>
            <a:spcBef>
              <a:spcPct val="0"/>
            </a:spcBef>
            <a:spcAft>
              <a:spcPct val="15000"/>
            </a:spcAft>
            <a:buChar char="••"/>
          </a:pPr>
          <a:r>
            <a:rPr lang="en-US" sz="1700" b="1" kern="1200" dirty="0" smtClean="0"/>
            <a:t>Required asset</a:t>
          </a:r>
          <a:endParaRPr lang="en-US" sz="1700" b="1" kern="1200" dirty="0" smtClean="0"/>
        </a:p>
        <a:p>
          <a:pPr marL="342900" lvl="2" indent="-171450" algn="l" defTabSz="755650">
            <a:lnSpc>
              <a:spcPct val="90000"/>
            </a:lnSpc>
            <a:spcBef>
              <a:spcPct val="0"/>
            </a:spcBef>
            <a:spcAft>
              <a:spcPct val="15000"/>
            </a:spcAft>
            <a:buChar char="••"/>
          </a:pPr>
          <a:r>
            <a:rPr lang="en-US" sz="1700" kern="1200" dirty="0" smtClean="0"/>
            <a:t>Organization would be able to continue for a time without the asset</a:t>
          </a:r>
          <a:endParaRPr lang="en-US" sz="1700" kern="1200" dirty="0" smtClean="0"/>
        </a:p>
        <a:p>
          <a:pPr marL="342900" lvl="2" indent="-171450" algn="l" defTabSz="755650">
            <a:lnSpc>
              <a:spcPct val="90000"/>
            </a:lnSpc>
            <a:spcBef>
              <a:spcPct val="0"/>
            </a:spcBef>
            <a:spcAft>
              <a:spcPct val="15000"/>
            </a:spcAft>
            <a:buChar char="••"/>
          </a:pPr>
          <a:r>
            <a:rPr lang="en-US" sz="1700" kern="1200" smtClean="0"/>
            <a:t>E.g. learning management system</a:t>
          </a:r>
          <a:endParaRPr lang="en-US" sz="1700" kern="1200" dirty="0" smtClean="0"/>
        </a:p>
        <a:p>
          <a:pPr marL="171450" lvl="1" indent="-171450" algn="l" defTabSz="755650">
            <a:lnSpc>
              <a:spcPct val="90000"/>
            </a:lnSpc>
            <a:spcBef>
              <a:spcPct val="0"/>
            </a:spcBef>
            <a:spcAft>
              <a:spcPct val="15000"/>
            </a:spcAft>
            <a:buChar char="••"/>
          </a:pPr>
          <a:r>
            <a:rPr lang="en-US" sz="1700" b="1" kern="1200" dirty="0" smtClean="0"/>
            <a:t>Deferrable asset</a:t>
          </a:r>
          <a:endParaRPr lang="en-US" sz="1700" b="1" kern="1200" dirty="0" smtClean="0"/>
        </a:p>
        <a:p>
          <a:pPr marL="342900" lvl="2" indent="-171450" algn="l" defTabSz="755650">
            <a:lnSpc>
              <a:spcPct val="90000"/>
            </a:lnSpc>
            <a:spcBef>
              <a:spcPct val="0"/>
            </a:spcBef>
            <a:spcAft>
              <a:spcPct val="15000"/>
            </a:spcAft>
            <a:buChar char="••"/>
          </a:pPr>
          <a:r>
            <a:rPr lang="en-US" sz="1700" kern="1200" dirty="0" smtClean="0"/>
            <a:t>Loss of availability is tolerable</a:t>
          </a:r>
          <a:endParaRPr lang="en-US" sz="1700" kern="1200" dirty="0" smtClean="0"/>
        </a:p>
        <a:p>
          <a:pPr marL="342900" lvl="2" indent="-171450" algn="l" defTabSz="755650">
            <a:lnSpc>
              <a:spcPct val="90000"/>
            </a:lnSpc>
            <a:spcBef>
              <a:spcPct val="0"/>
            </a:spcBef>
            <a:spcAft>
              <a:spcPct val="15000"/>
            </a:spcAft>
            <a:buChar char="••"/>
          </a:pPr>
          <a:r>
            <a:rPr lang="en-US" sz="1700" kern="1200" smtClean="0"/>
            <a:t>E.g. University website</a:t>
          </a:r>
          <a:endParaRPr lang="en-US" sz="1700" kern="1200" dirty="0"/>
        </a:p>
      </dsp:txBody>
      <dsp:txXfrm>
        <a:off x="4383989" y="986791"/>
        <a:ext cx="3845569" cy="34911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BFE73-0FA6-495C-82B3-C3E7FD76E1DB}" type="datetimeFigureOut">
              <a:rPr lang="en-US" smtClean="0"/>
              <a:t>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F1FBC0-CF35-4085-B8FE-571EA1201402}" type="slidenum">
              <a:rPr lang="en-US" smtClean="0"/>
              <a:t>‹#›</a:t>
            </a:fld>
            <a:endParaRPr lang="en-US"/>
          </a:p>
        </p:txBody>
      </p:sp>
    </p:spTree>
    <p:extLst>
      <p:ext uri="{BB962C8B-B14F-4D97-AF65-F5344CB8AC3E}">
        <p14:creationId xmlns:p14="http://schemas.microsoft.com/office/powerpoint/2010/main" val="2900700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20</a:t>
            </a:fld>
            <a:endParaRPr lang="en-US"/>
          </a:p>
        </p:txBody>
      </p:sp>
    </p:spTree>
    <p:extLst>
      <p:ext uri="{BB962C8B-B14F-4D97-AF65-F5344CB8AC3E}">
        <p14:creationId xmlns:p14="http://schemas.microsoft.com/office/powerpoint/2010/main" val="64929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Stage Activities</a:t>
            </a:r>
            <a:r>
              <a:rPr lang="en-US" dirty="0" smtClean="0"/>
              <a:t>:</a:t>
            </a:r>
          </a:p>
          <a:p>
            <a:pPr marL="285750" indent="-285750">
              <a:buFont typeface="Arial" panose="020B0604020202020204" pitchFamily="34" charset="0"/>
              <a:buChar char="•"/>
            </a:pPr>
            <a:r>
              <a:rPr lang="en-US" sz="1800" dirty="0" smtClean="0"/>
              <a:t>Planning</a:t>
            </a:r>
          </a:p>
          <a:p>
            <a:pPr marL="742950" lvl="1" indent="-285750">
              <a:buFont typeface="Arial" panose="020B0604020202020204" pitchFamily="34" charset="0"/>
              <a:buChar char="•"/>
            </a:pPr>
            <a:r>
              <a:rPr lang="en-US" sz="1800" dirty="0" smtClean="0"/>
              <a:t>Request for information</a:t>
            </a:r>
          </a:p>
          <a:p>
            <a:pPr marL="285750" indent="-285750">
              <a:buFont typeface="Arial" panose="020B0604020202020204" pitchFamily="34" charset="0"/>
              <a:buChar char="•"/>
            </a:pPr>
            <a:r>
              <a:rPr lang="en-US" sz="1800" dirty="0" smtClean="0"/>
              <a:t>Acquiring</a:t>
            </a:r>
          </a:p>
          <a:p>
            <a:pPr marL="742950" lvl="1" indent="-285750">
              <a:buFont typeface="Arial" panose="020B0604020202020204" pitchFamily="34" charset="0"/>
              <a:buChar char="•"/>
            </a:pPr>
            <a:r>
              <a:rPr lang="en-US" sz="1800" dirty="0" smtClean="0"/>
              <a:t>Invitation to negotiate</a:t>
            </a:r>
          </a:p>
          <a:p>
            <a:pPr marL="742950" lvl="1" indent="-285750">
              <a:buFont typeface="Arial" panose="020B0604020202020204" pitchFamily="34" charset="0"/>
              <a:buChar char="•"/>
            </a:pPr>
            <a:r>
              <a:rPr lang="en-US" sz="1800" dirty="0" smtClean="0"/>
              <a:t>Request for proposal</a:t>
            </a:r>
          </a:p>
          <a:p>
            <a:pPr marL="742950" lvl="1" indent="-285750">
              <a:buFont typeface="Arial" panose="020B0604020202020204" pitchFamily="34" charset="0"/>
              <a:buChar char="•"/>
            </a:pPr>
            <a:r>
              <a:rPr lang="en-US" sz="1800" dirty="0" smtClean="0"/>
              <a:t>Invitation to bid</a:t>
            </a:r>
          </a:p>
          <a:p>
            <a:pPr marL="285750" indent="-285750">
              <a:buFont typeface="Arial" panose="020B0604020202020204" pitchFamily="34" charset="0"/>
              <a:buChar char="•"/>
            </a:pPr>
            <a:r>
              <a:rPr lang="en-US" sz="1800" dirty="0" smtClean="0"/>
              <a:t>Deploying</a:t>
            </a:r>
          </a:p>
          <a:p>
            <a:pPr marL="285750" indent="-285750">
              <a:buFont typeface="Arial" panose="020B0604020202020204" pitchFamily="34" charset="0"/>
              <a:buChar char="•"/>
            </a:pPr>
            <a:r>
              <a:rPr lang="en-US" sz="1800" dirty="0" smtClean="0"/>
              <a:t>Managing</a:t>
            </a:r>
          </a:p>
          <a:p>
            <a:pPr marL="285750" indent="-285750">
              <a:buFont typeface="Arial" panose="020B0604020202020204" pitchFamily="34" charset="0"/>
              <a:buChar char="•"/>
            </a:pPr>
            <a:r>
              <a:rPr lang="en-US" sz="1800" dirty="0" smtClean="0"/>
              <a:t>Retiring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26</a:t>
            </a:fld>
            <a:endParaRPr lang="en-US"/>
          </a:p>
        </p:txBody>
      </p:sp>
    </p:spTree>
    <p:extLst>
      <p:ext uri="{BB962C8B-B14F-4D97-AF65-F5344CB8AC3E}">
        <p14:creationId xmlns:p14="http://schemas.microsoft.com/office/powerpoint/2010/main" val="32260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34</a:t>
            </a:fld>
            <a:endParaRPr lang="en-US"/>
          </a:p>
        </p:txBody>
      </p:sp>
    </p:spTree>
    <p:extLst>
      <p:ext uri="{BB962C8B-B14F-4D97-AF65-F5344CB8AC3E}">
        <p14:creationId xmlns:p14="http://schemas.microsoft.com/office/powerpoint/2010/main" val="692044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39</a:t>
            </a:fld>
            <a:endParaRPr lang="en-US"/>
          </a:p>
        </p:txBody>
      </p:sp>
    </p:spTree>
    <p:extLst>
      <p:ext uri="{BB962C8B-B14F-4D97-AF65-F5344CB8AC3E}">
        <p14:creationId xmlns:p14="http://schemas.microsoft.com/office/powerpoint/2010/main" val="62608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1FBC0-CF35-4085-B8FE-571EA1201402}" type="slidenum">
              <a:rPr lang="en-US" smtClean="0"/>
              <a:t>40</a:t>
            </a:fld>
            <a:endParaRPr lang="en-US"/>
          </a:p>
        </p:txBody>
      </p:sp>
    </p:spTree>
    <p:extLst>
      <p:ext uri="{BB962C8B-B14F-4D97-AF65-F5344CB8AC3E}">
        <p14:creationId xmlns:p14="http://schemas.microsoft.com/office/powerpoint/2010/main" val="626081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6944" y="2130425"/>
            <a:ext cx="7086600" cy="1470025"/>
          </a:xfrm>
        </p:spPr>
        <p:txBody>
          <a:bodyPr/>
          <a:lstStyle>
            <a:lvl1pPr algn="l">
              <a:defRPr baseline="0"/>
            </a:lvl1pPr>
          </a:lstStyle>
          <a:p>
            <a:r>
              <a:rPr lang="en-US" dirty="0" smtClean="0"/>
              <a:t>Title Page</a:t>
            </a:r>
            <a:endParaRPr lang="en-US" dirty="0"/>
          </a:p>
        </p:txBody>
      </p:sp>
      <p:sp>
        <p:nvSpPr>
          <p:cNvPr id="3" name="Subtitle 2"/>
          <p:cNvSpPr>
            <a:spLocks noGrp="1"/>
          </p:cNvSpPr>
          <p:nvPr>
            <p:ph type="subTitle" idx="1" hasCustomPrompt="1"/>
          </p:nvPr>
        </p:nvSpPr>
        <p:spPr>
          <a:xfrm>
            <a:off x="1156944" y="361788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
        <p:nvSpPr>
          <p:cNvPr id="4" name="Date Placeholder 3"/>
          <p:cNvSpPr>
            <a:spLocks noGrp="1"/>
          </p:cNvSpPr>
          <p:nvPr>
            <p:ph type="dt" sz="half" idx="10"/>
          </p:nvPr>
        </p:nvSpPr>
        <p:spPr>
          <a:xfrm>
            <a:off x="457200" y="6463678"/>
            <a:ext cx="2133600" cy="365125"/>
          </a:xfrm>
        </p:spPr>
        <p:txBody>
          <a:bodyPr/>
          <a:lstStyle>
            <a:lvl1pPr>
              <a:defRPr sz="900"/>
            </a:lvl1pPr>
          </a:lstStyle>
          <a:p>
            <a:fld id="{861769CD-7444-4220-992C-B1BBD7B6CCA7}" type="datetime1">
              <a:rPr lang="en-US" smtClean="0"/>
              <a:t>2/5/2017</a:t>
            </a:fld>
            <a:endParaRPr lang="en-US"/>
          </a:p>
        </p:txBody>
      </p:sp>
      <p:sp>
        <p:nvSpPr>
          <p:cNvPr id="5" name="Footer Placeholder 4"/>
          <p:cNvSpPr>
            <a:spLocks noGrp="1"/>
          </p:cNvSpPr>
          <p:nvPr>
            <p:ph type="ftr" sz="quarter" idx="11"/>
          </p:nvPr>
        </p:nvSpPr>
        <p:spPr>
          <a:xfrm>
            <a:off x="3124200" y="6463678"/>
            <a:ext cx="2895600" cy="365125"/>
          </a:xfrm>
        </p:spPr>
        <p:txBody>
          <a:bodyPr/>
          <a:lstStyle>
            <a:lvl1pPr>
              <a:defRPr sz="10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5795EA-6F76-4702-BB36-9BCD5A46A672}"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29001"/>
            <a:ext cx="5486400" cy="3898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E0DADA-D1F4-48C6-AF80-A1EA29D23701}" type="datetime1">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457200" y="2865437"/>
            <a:ext cx="6400800"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7018" y="1654685"/>
            <a:ext cx="7169782" cy="1143000"/>
          </a:xfrm>
        </p:spPr>
        <p:txBody>
          <a:bodyPr/>
          <a:lstStyle>
            <a:lvl1pPr>
              <a:defRPr>
                <a:solidFill>
                  <a:schemeClr val="bg1"/>
                </a:solidFill>
              </a:defRPr>
            </a:lvl1pPr>
          </a:lstStyle>
          <a:p>
            <a:r>
              <a:rPr lang="en-US" dirty="0" smtClean="0"/>
              <a:t>Title Page</a:t>
            </a:r>
            <a:endParaRPr lang="en-US" dirty="0"/>
          </a:p>
        </p:txBody>
      </p:sp>
      <p:sp>
        <p:nvSpPr>
          <p:cNvPr id="3" name="Subtitle 2"/>
          <p:cNvSpPr>
            <a:spLocks noGrp="1"/>
          </p:cNvSpPr>
          <p:nvPr>
            <p:ph type="subTitle" idx="1" hasCustomPrompt="1"/>
          </p:nvPr>
        </p:nvSpPr>
        <p:spPr>
          <a:xfrm>
            <a:off x="1517018" y="2865437"/>
            <a:ext cx="5340982" cy="1752600"/>
          </a:xfrm>
        </p:spPr>
        <p:txBody>
          <a:bodyPr/>
          <a:lstStyle>
            <a:lvl1pPr marL="0" indent="0" algn="l">
              <a:buNone/>
              <a:defRPr>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title</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751318"/>
            <a:ext cx="5275828" cy="1565242"/>
          </a:xfrm>
        </p:spPr>
        <p:txBody>
          <a:bodyPr/>
          <a:lstStyle>
            <a:lvl1pPr>
              <a:defRPr>
                <a:solidFill>
                  <a:schemeClr val="accent3"/>
                </a:solidFill>
              </a:defRPr>
            </a:lvl1pPr>
          </a:lstStyle>
          <a:p>
            <a:r>
              <a:rPr lang="en-US" smtClean="0"/>
              <a:t>Click to edit Master title style</a:t>
            </a:r>
            <a:endParaRPr lang="en-US" dirty="0"/>
          </a:p>
        </p:txBody>
      </p:sp>
      <p:sp>
        <p:nvSpPr>
          <p:cNvPr id="5" name="Content Placeholder 2"/>
          <p:cNvSpPr>
            <a:spLocks noGrp="1"/>
          </p:cNvSpPr>
          <p:nvPr>
            <p:ph idx="1"/>
          </p:nvPr>
        </p:nvSpPr>
        <p:spPr>
          <a:xfrm>
            <a:off x="457200" y="2513333"/>
            <a:ext cx="5275828" cy="3612830"/>
          </a:xfrm>
        </p:spPr>
        <p:txBody>
          <a:bodyPr/>
          <a:lstStyle>
            <a:lvl1pPr>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4685"/>
            <a:ext cx="8229600" cy="1143000"/>
          </a:xfrm>
        </p:spPr>
        <p:txBody>
          <a:bodyPr/>
          <a:lstStyle>
            <a:lvl1pPr>
              <a:defRPr>
                <a:solidFill>
                  <a:schemeClr val="bg1"/>
                </a:solidFill>
              </a:defRPr>
            </a:lvl1pPr>
          </a:lstStyle>
          <a:p>
            <a:r>
              <a:rPr lang="en-US" dirty="0" smtClean="0"/>
              <a:t>Title Page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18"/>
            <a:ext cx="5275828" cy="156524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2513333"/>
            <a:ext cx="5275828" cy="36128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5CC8DB-615A-41FE-ABE9-4AC5A2B0565C}" type="datetime1">
              <a:rPr lang="en-US" smtClean="0"/>
              <a:t>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0800" y="1023327"/>
            <a:ext cx="6290474" cy="576873"/>
          </a:xfrm>
        </p:spPr>
        <p:txBody>
          <a:bodyPr>
            <a:noAutofit/>
          </a:bodyPr>
          <a:lstStyle>
            <a:lvl1pPr>
              <a:defRPr sz="3600"/>
            </a:lvl1pPr>
          </a:lstStyle>
          <a:p>
            <a:r>
              <a:rPr lang="en-US" smtClean="0"/>
              <a:t>Click to edit Master title style</a:t>
            </a:r>
            <a:endParaRPr lang="en-US" dirty="0"/>
          </a:p>
        </p:txBody>
      </p:sp>
      <p:sp>
        <p:nvSpPr>
          <p:cNvPr id="4" name="Content Placeholder 3"/>
          <p:cNvSpPr>
            <a:spLocks noGrp="1"/>
          </p:cNvSpPr>
          <p:nvPr>
            <p:ph sz="half" idx="2"/>
          </p:nvPr>
        </p:nvSpPr>
        <p:spPr>
          <a:xfrm>
            <a:off x="2628900" y="2352336"/>
            <a:ext cx="4038600" cy="37738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15FEBB5-C298-4536-A28D-96BB862C96F1}" type="datetime1">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1585337443"/>
      </p:ext>
    </p:extLst>
  </p:cSld>
  <p:clrMapOvr>
    <a:masterClrMapping/>
  </p:clrMapOvr>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910050570"/>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6799503"/>
      </p:ext>
    </p:extLst>
  </p:cSld>
  <p:clrMapOvr>
    <a:masterClrMapping/>
  </p:clrMapOvr>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0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4225496004"/>
      </p:ext>
    </p:extLst>
  </p:cSld>
  <p:clrMapOvr>
    <a:masterClrMapping/>
  </p:clrMapOvr>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1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3738834963"/>
      </p:ext>
    </p:extLst>
  </p:cSld>
  <p:clrMapOvr>
    <a:masterClrMapping/>
  </p:clrMapOvr>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9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FEBB5-C298-4536-A28D-96BB862C96F1}" type="datetime1">
              <a:rPr lang="en-US" smtClean="0"/>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A50E9-E5F6-4F1F-91E8-37824CF40063}" type="slidenum">
              <a:rPr lang="en-US" smtClean="0"/>
              <a:t>‹#›</a:t>
            </a:fld>
            <a:endParaRPr lang="en-US"/>
          </a:p>
        </p:txBody>
      </p:sp>
      <p:cxnSp>
        <p:nvCxnSpPr>
          <p:cNvPr id="5" name="Straight Connector 4"/>
          <p:cNvCxnSpPr/>
          <p:nvPr/>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r>
              <a:rPr lang="en-US" sz="3200" b="1" smtClean="0">
                <a:solidFill>
                  <a:schemeClr val="accent1">
                    <a:lumMod val="75000"/>
                  </a:schemeClr>
                </a:solidFill>
              </a:rPr>
              <a:t>Click to edit Master title style</a:t>
            </a:r>
            <a:endParaRPr lang="en-US" sz="3200" b="1" dirty="0">
              <a:solidFill>
                <a:schemeClr val="accent1">
                  <a:lumMod val="75000"/>
                </a:schemeClr>
              </a:solidFill>
            </a:endParaRPr>
          </a:p>
        </p:txBody>
      </p:sp>
    </p:spTree>
    <p:extLst>
      <p:ext uri="{BB962C8B-B14F-4D97-AF65-F5344CB8AC3E}">
        <p14:creationId xmlns:p14="http://schemas.microsoft.com/office/powerpoint/2010/main" val="911928057"/>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5AFEB-13BF-4DD9-8815-2E1274B098B6}" type="datetime1">
              <a:rPr lang="en-US" smtClean="0"/>
              <a:pPr/>
              <a:t>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B4E7A-C1B1-C24D-81B4-E5D54657DD52}" type="slidenum">
              <a:rPr lang="en-US" smtClean="0"/>
              <a:pPr/>
              <a:t>‹#›</a:t>
            </a:fld>
            <a:endParaRPr lang="en-US"/>
          </a:p>
        </p:txBody>
      </p:sp>
      <p:cxnSp>
        <p:nvCxnSpPr>
          <p:cNvPr id="5" name="Straight Connector 4"/>
          <p:cNvCxnSpPr/>
          <p:nvPr userDrawn="1"/>
        </p:nvCxnSpPr>
        <p:spPr>
          <a:xfrm>
            <a:off x="885371" y="1593257"/>
            <a:ext cx="7344229" cy="0"/>
          </a:xfrm>
          <a:prstGeom prst="line">
            <a:avLst/>
          </a:prstGeom>
          <a:ln>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idx="4294967295"/>
          </p:nvPr>
        </p:nvSpPr>
        <p:spPr>
          <a:xfrm>
            <a:off x="857251" y="750889"/>
            <a:ext cx="7391400" cy="860198"/>
          </a:xfrm>
        </p:spPr>
        <p:txBody>
          <a:bodyPr>
            <a:normAutofit/>
          </a:bodyPr>
          <a:lstStyle/>
          <a:p>
            <a:endParaRPr lang="en-US" sz="3200" b="1" dirty="0">
              <a:solidFill>
                <a:schemeClr val="accent1">
                  <a:lumMod val="75000"/>
                </a:schemeClr>
              </a:solidFill>
            </a:endParaRPr>
          </a:p>
        </p:txBody>
      </p:sp>
    </p:spTree>
    <p:extLst>
      <p:ext uri="{BB962C8B-B14F-4D97-AF65-F5344CB8AC3E}">
        <p14:creationId xmlns:p14="http://schemas.microsoft.com/office/powerpoint/2010/main" val="3127818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563482"/>
            <a:ext cx="6885726"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445469" y="1925557"/>
            <a:ext cx="5976237"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08874" y="563482"/>
            <a:ext cx="5460934" cy="1362075"/>
          </a:xfrm>
        </p:spPr>
        <p:txBody>
          <a:bodyPr anchor="t"/>
          <a:lstStyle>
            <a:lvl1pPr algn="l">
              <a:defRPr sz="4000" b="1" cap="all" baseline="0"/>
            </a:lvl1pPr>
          </a:lstStyle>
          <a:p>
            <a:r>
              <a:rPr lang="en-US" dirty="0" smtClean="0"/>
              <a:t>Title page</a:t>
            </a:r>
            <a:endParaRPr lang="en-US" dirty="0"/>
          </a:p>
        </p:txBody>
      </p:sp>
      <p:sp>
        <p:nvSpPr>
          <p:cNvPr id="3" name="Text Placeholder 2"/>
          <p:cNvSpPr>
            <a:spLocks noGrp="1"/>
          </p:cNvSpPr>
          <p:nvPr>
            <p:ph type="body" idx="1" hasCustomPrompt="1"/>
          </p:nvPr>
        </p:nvSpPr>
        <p:spPr>
          <a:xfrm>
            <a:off x="3497143" y="1925557"/>
            <a:ext cx="5472665" cy="71947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 title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6EFDE5-F166-405C-A8AD-EE42EAC31CFF}" type="datetime1">
              <a:rPr lang="en-US" smtClean="0"/>
              <a:t>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EE8BEC-6F4E-4AE3-BDA7-AA726C558205}" type="datetime1">
              <a:rPr lang="en-US" smtClean="0"/>
              <a:t>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A50E9-E5F6-4F1F-91E8-37824CF400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7140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accent6"/>
                </a:solidFill>
              </a:defRPr>
            </a:lvl1pPr>
          </a:lstStyle>
          <a:p>
            <a:fld id="{815FEBB5-C298-4536-A28D-96BB862C96F1}" type="datetime1">
              <a:rPr lang="en-US" smtClean="0"/>
              <a:t>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accent6"/>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accent6"/>
                </a:solidFill>
              </a:defRPr>
            </a:lvl1pPr>
          </a:lstStyle>
          <a:p>
            <a:fld id="{B92A50E9-E5F6-4F1F-91E8-37824CF40063}" type="slidenum">
              <a:rPr lang="en-US" smtClean="0"/>
              <a:t>‹#›</a:t>
            </a:fld>
            <a:endParaRPr lang="en-US"/>
          </a:p>
        </p:txBody>
      </p:sp>
      <p:pic>
        <p:nvPicPr>
          <p:cNvPr id="138242" name="Picture 2"/>
          <p:cNvPicPr>
            <a:picLocks noChangeAspect="1" noChangeArrowheads="1"/>
          </p:cNvPicPr>
          <p:nvPr/>
        </p:nvPicPr>
        <p:blipFill>
          <a:blip r:embed="rId50"/>
          <a:srcRect/>
          <a:stretch>
            <a:fillRect/>
          </a:stretch>
        </p:blipFill>
        <p:spPr bwMode="auto">
          <a:xfrm>
            <a:off x="6585852" y="6174207"/>
            <a:ext cx="1455058" cy="53483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8" r:id="rId47"/>
  </p:sldLayoutIdLst>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2012_Yahoo!_Voices_hack"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35.png"/><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krebsonsecurity.com/wp-content/uploads/2012/07/valueofhackedpc.png" TargetMode="External"/><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201" y="1314801"/>
            <a:ext cx="7997371" cy="1704178"/>
          </a:xfrm>
        </p:spPr>
        <p:txBody>
          <a:bodyPr>
            <a:normAutofit/>
          </a:bodyPr>
          <a:lstStyle/>
          <a:p>
            <a:r>
              <a:rPr lang="en-US" sz="3600" b="1" dirty="0" smtClean="0"/>
              <a:t>IT-648</a:t>
            </a:r>
            <a:r>
              <a:rPr lang="en-US" sz="4000" dirty="0" smtClean="0"/>
              <a:t>: IT Risk Management</a:t>
            </a:r>
            <a:endParaRPr lang="en-US" sz="4000" dirty="0"/>
          </a:p>
        </p:txBody>
      </p:sp>
      <p:sp>
        <p:nvSpPr>
          <p:cNvPr id="4" name="Subtitle 3"/>
          <p:cNvSpPr>
            <a:spLocks noGrp="1"/>
          </p:cNvSpPr>
          <p:nvPr>
            <p:ph type="subTitle" idx="1"/>
          </p:nvPr>
        </p:nvSpPr>
        <p:spPr>
          <a:xfrm>
            <a:off x="910201" y="3882955"/>
            <a:ext cx="6400800" cy="1752600"/>
          </a:xfrm>
        </p:spPr>
        <p:txBody>
          <a:bodyPr>
            <a:normAutofit/>
          </a:bodyPr>
          <a:lstStyle/>
          <a:p>
            <a:r>
              <a:rPr lang="en-US" sz="2800" dirty="0" smtClean="0"/>
              <a:t>Week 5</a:t>
            </a:r>
          </a:p>
          <a:p>
            <a:r>
              <a:rPr lang="en-US" sz="2800" dirty="0" smtClean="0"/>
              <a:t>Sonja Streuber</a:t>
            </a:r>
            <a:endParaRPr lang="en-US" sz="2800" dirty="0"/>
          </a:p>
        </p:txBody>
      </p:sp>
      <p:pic>
        <p:nvPicPr>
          <p:cNvPr id="5" name="Picture 4" descr="http://www.dhlconsultant.com/wp-content/uploads/2014/10/IT-Security.jpg?quality=100.301507292239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2743200"/>
            <a:ext cx="2933700" cy="2200275"/>
          </a:xfrm>
          <a:prstGeom prst="rect">
            <a:avLst/>
          </a:prstGeom>
          <a:noFill/>
          <a:ln>
            <a:noFill/>
          </a:ln>
        </p:spPr>
      </p:pic>
    </p:spTree>
    <p:extLst>
      <p:ext uri="{BB962C8B-B14F-4D97-AF65-F5344CB8AC3E}">
        <p14:creationId xmlns:p14="http://schemas.microsoft.com/office/powerpoint/2010/main" val="93483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10</a:t>
            </a:fld>
            <a:endParaRPr lang="en-US"/>
          </a:p>
        </p:txBody>
      </p:sp>
      <p:sp>
        <p:nvSpPr>
          <p:cNvPr id="2" name="Title 1"/>
          <p:cNvSpPr>
            <a:spLocks noGrp="1"/>
          </p:cNvSpPr>
          <p:nvPr>
            <p:ph type="title" idx="4294967295"/>
          </p:nvPr>
        </p:nvSpPr>
        <p:spPr>
          <a:xfrm>
            <a:off x="685800" y="838200"/>
            <a:ext cx="8077200" cy="762000"/>
          </a:xfrm>
        </p:spPr>
        <p:txBody>
          <a:bodyPr>
            <a:normAutofit fontScale="90000"/>
          </a:bodyPr>
          <a:lstStyle/>
          <a:p>
            <a:r>
              <a:rPr lang="en-US" dirty="0" smtClean="0"/>
              <a:t>Statement examples and incidents</a:t>
            </a:r>
            <a:endParaRPr lang="en-US" dirty="0"/>
          </a:p>
        </p:txBody>
      </p:sp>
      <p:sp>
        <p:nvSpPr>
          <p:cNvPr id="3" name="Content Placeholder 2"/>
          <p:cNvSpPr>
            <a:spLocks noGrp="1"/>
          </p:cNvSpPr>
          <p:nvPr>
            <p:ph sz="quarter" idx="4294967295"/>
          </p:nvPr>
        </p:nvSpPr>
        <p:spPr>
          <a:xfrm>
            <a:off x="914400" y="3962400"/>
            <a:ext cx="4038600" cy="2362200"/>
          </a:xfrm>
        </p:spPr>
        <p:txBody>
          <a:bodyPr>
            <a:normAutofit/>
          </a:bodyPr>
          <a:lstStyle/>
          <a:p>
            <a:pPr marL="57150" indent="0">
              <a:buNone/>
            </a:pPr>
            <a:r>
              <a:rPr lang="en-US" sz="1800" dirty="0" smtClean="0"/>
              <a:t>2007:  APT used to steal design documents related to F-35 Strike Fighter</a:t>
            </a:r>
          </a:p>
          <a:p>
            <a:r>
              <a:rPr lang="en-US" sz="1800" dirty="0" smtClean="0"/>
              <a:t>Believed to have helped Chinese government develop J-20 Fighter</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28" y="1752600"/>
            <a:ext cx="8591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962400"/>
            <a:ext cx="28575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81600" y="6019800"/>
            <a:ext cx="659155" cy="369332"/>
          </a:xfrm>
          <a:prstGeom prst="rect">
            <a:avLst/>
          </a:prstGeom>
          <a:noFill/>
        </p:spPr>
        <p:txBody>
          <a:bodyPr wrap="none" rtlCol="0">
            <a:spAutoFit/>
          </a:bodyPr>
          <a:lstStyle/>
          <a:p>
            <a:r>
              <a:rPr lang="en-US" dirty="0" smtClean="0"/>
              <a:t>F-35</a:t>
            </a:r>
            <a:endParaRPr lang="en-US" dirty="0"/>
          </a:p>
        </p:txBody>
      </p:sp>
    </p:spTree>
    <p:extLst>
      <p:ext uri="{BB962C8B-B14F-4D97-AF65-F5344CB8AC3E}">
        <p14:creationId xmlns:p14="http://schemas.microsoft.com/office/powerpoint/2010/main" val="1592037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11</a:t>
            </a:fld>
            <a:endParaRPr lang="en-US"/>
          </a:p>
        </p:txBody>
      </p:sp>
      <p:sp>
        <p:nvSpPr>
          <p:cNvPr id="2" name="Title 1"/>
          <p:cNvSpPr>
            <a:spLocks noGrp="1"/>
          </p:cNvSpPr>
          <p:nvPr>
            <p:ph type="title" idx="4294967295"/>
          </p:nvPr>
        </p:nvSpPr>
        <p:spPr>
          <a:xfrm>
            <a:off x="152400" y="838200"/>
            <a:ext cx="8839200" cy="792163"/>
          </a:xfrm>
        </p:spPr>
        <p:txBody>
          <a:bodyPr>
            <a:normAutofit/>
          </a:bodyPr>
          <a:lstStyle/>
          <a:p>
            <a:r>
              <a:rPr lang="en-US" dirty="0" smtClean="0"/>
              <a:t>Statement examples and incidents</a:t>
            </a:r>
            <a:endParaRPr lang="en-US" dirty="0"/>
          </a:p>
        </p:txBody>
      </p:sp>
      <p:sp>
        <p:nvSpPr>
          <p:cNvPr id="3" name="Content Placeholder 2"/>
          <p:cNvSpPr>
            <a:spLocks noGrp="1"/>
          </p:cNvSpPr>
          <p:nvPr>
            <p:ph sz="quarter" idx="4294967295"/>
          </p:nvPr>
        </p:nvSpPr>
        <p:spPr>
          <a:xfrm>
            <a:off x="762000" y="3733800"/>
            <a:ext cx="7620000" cy="1066800"/>
          </a:xfrm>
        </p:spPr>
        <p:txBody>
          <a:bodyPr>
            <a:normAutofit/>
          </a:bodyPr>
          <a:lstStyle/>
          <a:p>
            <a:pPr marL="0" indent="0">
              <a:buNone/>
            </a:pPr>
            <a:r>
              <a:rPr lang="en-US" sz="1800" dirty="0" smtClean="0"/>
              <a:t>July 2012:  Simple security misstep in design of one service (</a:t>
            </a:r>
            <a:r>
              <a:rPr lang="en-US" sz="1800" dirty="0" smtClean="0">
                <a:hlinkClick r:id="rId2"/>
              </a:rPr>
              <a:t>Yahoo Voices</a:t>
            </a:r>
            <a:r>
              <a:rPr lang="en-US" sz="1800" dirty="0" smtClean="0"/>
              <a:t>) led to leakage of nearly 400,000 online credentials</a:t>
            </a:r>
            <a:endParaRPr lang="en-US"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70382"/>
            <a:ext cx="8229600" cy="149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318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12</a:t>
            </a:fld>
            <a:endParaRPr lang="en-US"/>
          </a:p>
        </p:txBody>
      </p:sp>
      <p:sp>
        <p:nvSpPr>
          <p:cNvPr id="2" name="Title 1"/>
          <p:cNvSpPr>
            <a:spLocks noGrp="1"/>
          </p:cNvSpPr>
          <p:nvPr>
            <p:ph type="title" idx="4294967295"/>
          </p:nvPr>
        </p:nvSpPr>
        <p:spPr>
          <a:xfrm>
            <a:off x="609600" y="838200"/>
            <a:ext cx="8229600" cy="762000"/>
          </a:xfrm>
        </p:spPr>
        <p:txBody>
          <a:bodyPr>
            <a:normAutofit fontScale="90000"/>
          </a:bodyPr>
          <a:lstStyle/>
          <a:p>
            <a:r>
              <a:rPr lang="en-US" dirty="0" smtClean="0"/>
              <a:t>Statement examples and incidents</a:t>
            </a:r>
            <a:endParaRPr lang="en-US" dirty="0"/>
          </a:p>
        </p:txBody>
      </p:sp>
      <p:sp>
        <p:nvSpPr>
          <p:cNvPr id="3" name="Content Placeholder 2"/>
          <p:cNvSpPr>
            <a:spLocks noGrp="1"/>
          </p:cNvSpPr>
          <p:nvPr>
            <p:ph sz="quarter" idx="4294967295"/>
          </p:nvPr>
        </p:nvSpPr>
        <p:spPr>
          <a:xfrm>
            <a:off x="968477" y="3581400"/>
            <a:ext cx="7391400" cy="1981200"/>
          </a:xfrm>
        </p:spPr>
        <p:txBody>
          <a:bodyPr>
            <a:normAutofit/>
          </a:bodyPr>
          <a:lstStyle/>
          <a:p>
            <a:pPr marL="0" indent="0">
              <a:buNone/>
            </a:pPr>
            <a:r>
              <a:rPr lang="en-US" sz="1800" dirty="0" smtClean="0"/>
              <a:t>May 2012:  Breach in Student Information System</a:t>
            </a:r>
          </a:p>
          <a:p>
            <a:r>
              <a:rPr lang="en-US" sz="1800" dirty="0" smtClean="0"/>
              <a:t>Potential leakage of 654,000 students’ Personal Identifiable Information including Social Security Numbers</a:t>
            </a:r>
          </a:p>
          <a:p>
            <a:r>
              <a:rPr lang="en-US" sz="1800" dirty="0" smtClean="0"/>
              <a:t>Number (654,000) vastly exceeds student enrolment</a:t>
            </a:r>
          </a:p>
          <a:p>
            <a:pPr lvl="1"/>
            <a:r>
              <a:rPr lang="en-US" sz="1800" dirty="0" smtClean="0"/>
              <a:t>because the university maintains records of all alumni</a:t>
            </a:r>
          </a:p>
          <a:p>
            <a:pPr lvl="1"/>
            <a:endParaRPr lang="en-US" sz="1800" dirty="0"/>
          </a:p>
        </p:txBody>
      </p:sp>
      <p:sp>
        <p:nvSpPr>
          <p:cNvPr id="5" name="Rectangle 4"/>
          <p:cNvSpPr/>
          <p:nvPr/>
        </p:nvSpPr>
        <p:spPr>
          <a:xfrm>
            <a:off x="990600" y="1813173"/>
            <a:ext cx="71628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b="1" dirty="0"/>
              <a:t>University of Nebraska-Lincoln</a:t>
            </a:r>
          </a:p>
          <a:p>
            <a:r>
              <a:rPr lang="en-US" dirty="0"/>
              <a:t>“Learning that prepares students for lifetime success and leadership </a:t>
            </a:r>
            <a:r>
              <a:rPr lang="en-US" dirty="0" smtClean="0"/>
              <a:t>…  Engagement </a:t>
            </a:r>
            <a:r>
              <a:rPr lang="en-US" dirty="0"/>
              <a:t>with academic, business, and civic communities throughout Nebraska and the world”</a:t>
            </a:r>
          </a:p>
        </p:txBody>
      </p:sp>
    </p:spTree>
    <p:extLst>
      <p:ext uri="{BB962C8B-B14F-4D97-AF65-F5344CB8AC3E}">
        <p14:creationId xmlns:p14="http://schemas.microsoft.com/office/powerpoint/2010/main" val="123201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13</a:t>
            </a:fld>
            <a:endParaRPr lang="en-US"/>
          </a:p>
        </p:txBody>
      </p:sp>
      <p:sp>
        <p:nvSpPr>
          <p:cNvPr id="2" name="Title 1"/>
          <p:cNvSpPr>
            <a:spLocks noGrp="1"/>
          </p:cNvSpPr>
          <p:nvPr>
            <p:ph type="title" idx="4294967295"/>
          </p:nvPr>
        </p:nvSpPr>
        <p:spPr>
          <a:xfrm>
            <a:off x="838200" y="914400"/>
            <a:ext cx="5275263" cy="715963"/>
          </a:xfrm>
        </p:spPr>
        <p:txBody>
          <a:bodyPr>
            <a:normAutofit fontScale="90000"/>
          </a:bodyPr>
          <a:lstStyle/>
          <a:p>
            <a:r>
              <a:rPr lang="en-US" dirty="0" smtClean="0"/>
              <a:t>Asset types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13155"/>
            <a:ext cx="6324600" cy="4687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547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14</a:t>
            </a:fld>
            <a:endParaRPr lang="en-US"/>
          </a:p>
        </p:txBody>
      </p:sp>
      <p:sp>
        <p:nvSpPr>
          <p:cNvPr id="2" name="Title 1"/>
          <p:cNvSpPr>
            <a:spLocks noGrp="1"/>
          </p:cNvSpPr>
          <p:nvPr>
            <p:ph type="title" idx="4294967295"/>
          </p:nvPr>
        </p:nvSpPr>
        <p:spPr>
          <a:xfrm>
            <a:off x="914400" y="884237"/>
            <a:ext cx="5257800" cy="715963"/>
          </a:xfrm>
        </p:spPr>
        <p:txBody>
          <a:bodyPr>
            <a:normAutofit fontScale="90000"/>
          </a:bodyPr>
          <a:lstStyle/>
          <a:p>
            <a:r>
              <a:rPr lang="en-US" dirty="0" smtClean="0"/>
              <a:t>Information assets</a:t>
            </a:r>
            <a:endParaRPr lang="en-US" dirty="0"/>
          </a:p>
        </p:txBody>
      </p:sp>
      <p:sp>
        <p:nvSpPr>
          <p:cNvPr id="3" name="Content Placeholder 2"/>
          <p:cNvSpPr>
            <a:spLocks noGrp="1"/>
          </p:cNvSpPr>
          <p:nvPr>
            <p:ph sz="quarter" idx="4294967295"/>
          </p:nvPr>
        </p:nvSpPr>
        <p:spPr>
          <a:xfrm>
            <a:off x="914400" y="1676400"/>
            <a:ext cx="7315200" cy="4572000"/>
          </a:xfrm>
        </p:spPr>
        <p:txBody>
          <a:bodyPr>
            <a:noAutofit/>
          </a:bodyPr>
          <a:lstStyle/>
          <a:p>
            <a:r>
              <a:rPr lang="en-US" sz="1800" dirty="0" smtClean="0"/>
              <a:t>Definition</a:t>
            </a:r>
          </a:p>
          <a:p>
            <a:pPr lvl="1"/>
            <a:r>
              <a:rPr lang="en-US" sz="1800" dirty="0" smtClean="0"/>
              <a:t>Digitally stored content owned by an individual or organization</a:t>
            </a:r>
          </a:p>
          <a:p>
            <a:r>
              <a:rPr lang="en-US" sz="1800" dirty="0" smtClean="0"/>
              <a:t>May be stored locally or in the “cloud”</a:t>
            </a:r>
          </a:p>
          <a:p>
            <a:r>
              <a:rPr lang="en-US" sz="1800" dirty="0" smtClean="0"/>
              <a:t>Usually the most important asset for information security</a:t>
            </a:r>
          </a:p>
          <a:p>
            <a:pPr lvl="1"/>
            <a:r>
              <a:rPr lang="en-US" sz="1800" dirty="0" smtClean="0"/>
              <a:t>Prime target for attackers</a:t>
            </a:r>
          </a:p>
          <a:p>
            <a:r>
              <a:rPr lang="en-US" sz="1800" dirty="0" smtClean="0"/>
              <a:t>General information assets</a:t>
            </a:r>
          </a:p>
          <a:p>
            <a:pPr lvl="1"/>
            <a:r>
              <a:rPr lang="en-US" sz="1800" dirty="0" smtClean="0"/>
              <a:t>E.g. payroll data, cash flow data, credit card information</a:t>
            </a:r>
          </a:p>
          <a:p>
            <a:r>
              <a:rPr lang="en-US" sz="1800" dirty="0" smtClean="0"/>
              <a:t>Idiosyncratic information assets</a:t>
            </a:r>
          </a:p>
          <a:p>
            <a:pPr lvl="1"/>
            <a:r>
              <a:rPr lang="en-US" sz="1800" dirty="0" smtClean="0"/>
              <a:t>E.g. intellectual property, student grades</a:t>
            </a:r>
          </a:p>
          <a:p>
            <a:r>
              <a:rPr lang="en-US" sz="1800" dirty="0"/>
              <a:t>Executives generally suffer from “</a:t>
            </a:r>
            <a:r>
              <a:rPr lang="en-US" sz="1800" dirty="0" err="1"/>
              <a:t>recency</a:t>
            </a:r>
            <a:r>
              <a:rPr lang="en-US" sz="1800" dirty="0"/>
              <a:t> effect”</a:t>
            </a:r>
          </a:p>
          <a:p>
            <a:pPr lvl="1"/>
            <a:r>
              <a:rPr lang="en-US" sz="1800" dirty="0"/>
              <a:t>Focus on events attracting recent media attention</a:t>
            </a:r>
          </a:p>
          <a:p>
            <a:pPr lvl="2"/>
            <a:r>
              <a:rPr lang="en-US" sz="1800" dirty="0"/>
              <a:t>E.g.  Credit card data theft in 2009</a:t>
            </a:r>
          </a:p>
          <a:p>
            <a:pPr lvl="1"/>
            <a:r>
              <a:rPr lang="en-US" sz="1800" dirty="0"/>
              <a:t>But other issues may be equally </a:t>
            </a:r>
            <a:r>
              <a:rPr lang="en-US" sz="1800" dirty="0" smtClean="0"/>
              <a:t>important (2010:  RSA</a:t>
            </a:r>
            <a:r>
              <a:rPr lang="en-US" sz="1800" dirty="0"/>
              <a:t>, Anonymous, H B Gary </a:t>
            </a:r>
            <a:r>
              <a:rPr lang="en-US" sz="1800" dirty="0" err="1" smtClean="0"/>
              <a:t>etc</a:t>
            </a:r>
            <a:endParaRPr lang="en-US" sz="1800" dirty="0"/>
          </a:p>
        </p:txBody>
      </p:sp>
      <p:graphicFrame>
        <p:nvGraphicFramePr>
          <p:cNvPr id="5" name="Object 4"/>
          <p:cNvGraphicFramePr>
            <a:graphicFrameLocks noChangeAspect="1"/>
          </p:cNvGraphicFramePr>
          <p:nvPr>
            <p:extLst>
              <p:ext uri="{D42A27DB-BD31-4B8C-83A1-F6EECF244321}">
                <p14:modId xmlns:p14="http://schemas.microsoft.com/office/powerpoint/2010/main" val="785372215"/>
              </p:ext>
            </p:extLst>
          </p:nvPr>
        </p:nvGraphicFramePr>
        <p:xfrm>
          <a:off x="7239000" y="4419600"/>
          <a:ext cx="914400" cy="806450"/>
        </p:xfrm>
        <a:graphic>
          <a:graphicData uri="http://schemas.openxmlformats.org/presentationml/2006/ole">
            <mc:AlternateContent xmlns:mc="http://schemas.openxmlformats.org/markup-compatibility/2006">
              <mc:Choice xmlns:v="urn:schemas-microsoft-com:vml" Requires="v">
                <p:oleObj spid="_x0000_s6176" name="Acrobat Document" showAsIcon="1" r:id="rId3" imgW="914400" imgH="806400" progId="AcroExch.Document.DC">
                  <p:embed/>
                </p:oleObj>
              </mc:Choice>
              <mc:Fallback>
                <p:oleObj name="Acrobat Document" showAsIcon="1" r:id="rId3" imgW="914400" imgH="806400" progId="AcroExch.Document.DC">
                  <p:embed/>
                  <p:pic>
                    <p:nvPicPr>
                      <p:cNvPr id="0" name=""/>
                      <p:cNvPicPr/>
                      <p:nvPr/>
                    </p:nvPicPr>
                    <p:blipFill>
                      <a:blip r:embed="rId4"/>
                      <a:stretch>
                        <a:fillRect/>
                      </a:stretch>
                    </p:blipFill>
                    <p:spPr>
                      <a:xfrm>
                        <a:off x="7239000" y="44196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11058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15</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Personnel assets</a:t>
            </a:r>
            <a:endParaRPr lang="en-US" dirty="0"/>
          </a:p>
        </p:txBody>
      </p:sp>
      <p:sp>
        <p:nvSpPr>
          <p:cNvPr id="3" name="Content Placeholder 2"/>
          <p:cNvSpPr>
            <a:spLocks noGrp="1"/>
          </p:cNvSpPr>
          <p:nvPr>
            <p:ph sz="quarter" idx="4294967295"/>
          </p:nvPr>
        </p:nvSpPr>
        <p:spPr>
          <a:xfrm>
            <a:off x="838200" y="1676400"/>
            <a:ext cx="7391400" cy="3886200"/>
          </a:xfrm>
        </p:spPr>
        <p:txBody>
          <a:bodyPr>
            <a:normAutofit/>
          </a:bodyPr>
          <a:lstStyle/>
          <a:p>
            <a:r>
              <a:rPr lang="en-US" sz="1800" dirty="0" smtClean="0"/>
              <a:t>Employees</a:t>
            </a:r>
          </a:p>
          <a:p>
            <a:pPr lvl="1"/>
            <a:r>
              <a:rPr lang="en-US" sz="1800" dirty="0" smtClean="0"/>
              <a:t>Take time to replace</a:t>
            </a:r>
          </a:p>
          <a:p>
            <a:r>
              <a:rPr lang="en-US" sz="1800" dirty="0" smtClean="0"/>
              <a:t>Identify employees with idiosyncratic skills</a:t>
            </a:r>
          </a:p>
          <a:p>
            <a:pPr lvl="1"/>
            <a:r>
              <a:rPr lang="en-US" sz="1800" dirty="0" smtClean="0"/>
              <a:t>Bring this to attention of senior management</a:t>
            </a:r>
          </a:p>
          <a:p>
            <a:pPr lvl="2"/>
            <a:r>
              <a:rPr lang="en-US" sz="1800" dirty="0" smtClean="0"/>
              <a:t>Employee retention incentives may be necessary</a:t>
            </a:r>
          </a:p>
          <a:p>
            <a:pPr lvl="1"/>
            <a:r>
              <a:rPr lang="en-US" sz="1800" dirty="0" smtClean="0"/>
              <a:t>Try to cross-train other employees</a:t>
            </a:r>
          </a:p>
          <a:p>
            <a:endParaRPr lang="en-US" sz="1800" dirty="0" smtClean="0"/>
          </a:p>
          <a:p>
            <a:r>
              <a:rPr lang="en-US" sz="1800" dirty="0" smtClean="0"/>
              <a:t>Contact information</a:t>
            </a:r>
          </a:p>
          <a:p>
            <a:pPr lvl="1"/>
            <a:r>
              <a:rPr lang="en-US" sz="1800" dirty="0" smtClean="0"/>
              <a:t>Disaster response</a:t>
            </a:r>
            <a:endParaRPr lang="en-US" sz="1800" dirty="0"/>
          </a:p>
        </p:txBody>
      </p:sp>
    </p:spTree>
    <p:extLst>
      <p:ext uri="{BB962C8B-B14F-4D97-AF65-F5344CB8AC3E}">
        <p14:creationId xmlns:p14="http://schemas.microsoft.com/office/powerpoint/2010/main" val="3217867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16</a:t>
            </a:fld>
            <a:endParaRPr lang="en-US"/>
          </a:p>
        </p:txBody>
      </p:sp>
      <p:sp>
        <p:nvSpPr>
          <p:cNvPr id="3" name="TextBox 2"/>
          <p:cNvSpPr txBox="1"/>
          <p:nvPr/>
        </p:nvSpPr>
        <p:spPr>
          <a:xfrm>
            <a:off x="838200" y="838200"/>
            <a:ext cx="6657592" cy="707886"/>
          </a:xfrm>
          <a:prstGeom prst="rect">
            <a:avLst/>
          </a:prstGeom>
          <a:noFill/>
        </p:spPr>
        <p:txBody>
          <a:bodyPr wrap="none" rtlCol="0">
            <a:spAutoFit/>
          </a:bodyPr>
          <a:lstStyle/>
          <a:p>
            <a:r>
              <a:rPr lang="en-US" sz="4000" dirty="0" smtClean="0"/>
              <a:t>Asset Identification Software</a:t>
            </a:r>
            <a:endParaRPr lang="en-US" sz="4000" dirty="0"/>
          </a:p>
        </p:txBody>
      </p:sp>
      <p:sp>
        <p:nvSpPr>
          <p:cNvPr id="4" name="TextBox 3"/>
          <p:cNvSpPr txBox="1"/>
          <p:nvPr/>
        </p:nvSpPr>
        <p:spPr>
          <a:xfrm>
            <a:off x="772409" y="2222480"/>
            <a:ext cx="1894592" cy="2031325"/>
          </a:xfrm>
          <a:prstGeom prst="rect">
            <a:avLst/>
          </a:prstGeom>
          <a:noFill/>
        </p:spPr>
        <p:txBody>
          <a:bodyPr wrap="square" rtlCol="0">
            <a:spAutoFit/>
          </a:bodyPr>
          <a:lstStyle/>
          <a:p>
            <a:r>
              <a:rPr lang="en-US" dirty="0" smtClean="0"/>
              <a:t>Network asset discovery based on administrator permissions, then monitoring of asset operational stats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2218437"/>
            <a:ext cx="5899150" cy="41061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31908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551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17</a:t>
            </a:fld>
            <a:endParaRPr lang="en-US"/>
          </a:p>
        </p:txBody>
      </p:sp>
      <p:sp>
        <p:nvSpPr>
          <p:cNvPr id="3" name="TextBox 2"/>
          <p:cNvSpPr txBox="1"/>
          <p:nvPr/>
        </p:nvSpPr>
        <p:spPr>
          <a:xfrm>
            <a:off x="838200" y="838200"/>
            <a:ext cx="6657592" cy="707886"/>
          </a:xfrm>
          <a:prstGeom prst="rect">
            <a:avLst/>
          </a:prstGeom>
          <a:noFill/>
        </p:spPr>
        <p:txBody>
          <a:bodyPr wrap="none" rtlCol="0">
            <a:spAutoFit/>
          </a:bodyPr>
          <a:lstStyle/>
          <a:p>
            <a:r>
              <a:rPr lang="en-US" sz="4000" dirty="0" smtClean="0"/>
              <a:t>Asset Identification Software</a:t>
            </a:r>
            <a:endParaRPr lang="en-US" sz="4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89" y="1762278"/>
            <a:ext cx="2495391" cy="190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819400"/>
            <a:ext cx="7044572" cy="325455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759897"/>
            <a:ext cx="29908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939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18</a:t>
            </a:fld>
            <a:endParaRPr lang="en-US"/>
          </a:p>
        </p:txBody>
      </p:sp>
      <p:sp>
        <p:nvSpPr>
          <p:cNvPr id="2" name="Title 1"/>
          <p:cNvSpPr>
            <a:spLocks noGrp="1"/>
          </p:cNvSpPr>
          <p:nvPr>
            <p:ph type="title" idx="4294967295"/>
          </p:nvPr>
        </p:nvSpPr>
        <p:spPr>
          <a:xfrm>
            <a:off x="838200" y="762000"/>
            <a:ext cx="5275263" cy="792163"/>
          </a:xfrm>
        </p:spPr>
        <p:txBody>
          <a:bodyPr/>
          <a:lstStyle/>
          <a:p>
            <a:r>
              <a:rPr lang="en-US" dirty="0" smtClean="0"/>
              <a:t>Hardware assets</a:t>
            </a:r>
            <a:endParaRPr lang="en-US" dirty="0"/>
          </a:p>
        </p:txBody>
      </p:sp>
      <p:sp>
        <p:nvSpPr>
          <p:cNvPr id="3" name="Content Placeholder 2"/>
          <p:cNvSpPr>
            <a:spLocks noGrp="1"/>
          </p:cNvSpPr>
          <p:nvPr>
            <p:ph sz="quarter" idx="4294967295"/>
          </p:nvPr>
        </p:nvSpPr>
        <p:spPr>
          <a:xfrm>
            <a:off x="838200" y="1676400"/>
            <a:ext cx="7467600" cy="3581400"/>
          </a:xfrm>
        </p:spPr>
        <p:txBody>
          <a:bodyPr>
            <a:normAutofit/>
          </a:bodyPr>
          <a:lstStyle/>
          <a:p>
            <a:r>
              <a:rPr lang="en-US" sz="1800" dirty="0" smtClean="0"/>
              <a:t>Machinery used to store and process information</a:t>
            </a:r>
          </a:p>
          <a:p>
            <a:pPr lvl="1"/>
            <a:r>
              <a:rPr lang="en-US" sz="1800" dirty="0" smtClean="0"/>
              <a:t>Usually general purpose assets</a:t>
            </a:r>
          </a:p>
          <a:p>
            <a:pPr lvl="1"/>
            <a:r>
              <a:rPr lang="en-US" sz="1800" dirty="0" smtClean="0"/>
              <a:t>Purchased from vendors</a:t>
            </a:r>
          </a:p>
          <a:p>
            <a:pPr lvl="1"/>
            <a:r>
              <a:rPr lang="en-US" sz="1800" dirty="0" smtClean="0"/>
              <a:t>But may have special needs</a:t>
            </a:r>
          </a:p>
          <a:p>
            <a:pPr lvl="2"/>
            <a:r>
              <a:rPr lang="en-US" sz="1800" dirty="0" smtClean="0"/>
              <a:t>E.g. Being used past vendor’s announcement of end of life</a:t>
            </a:r>
          </a:p>
          <a:p>
            <a:pPr lvl="3"/>
            <a:r>
              <a:rPr lang="en-US" sz="1800" dirty="0" smtClean="0"/>
              <a:t>Budget constraints</a:t>
            </a:r>
          </a:p>
          <a:p>
            <a:pPr lvl="1"/>
            <a:r>
              <a:rPr lang="en-US" sz="1800" dirty="0" smtClean="0"/>
              <a:t>Spare parts inventory</a:t>
            </a:r>
          </a:p>
          <a:p>
            <a:pPr lvl="1"/>
            <a:r>
              <a:rPr lang="en-US" sz="1800" dirty="0" smtClean="0"/>
              <a:t>Can be idiosyncratic</a:t>
            </a:r>
          </a:p>
          <a:p>
            <a:pPr lvl="2"/>
            <a:r>
              <a:rPr lang="en-US" sz="1800" dirty="0" smtClean="0"/>
              <a:t>Prototypes</a:t>
            </a:r>
          </a:p>
          <a:p>
            <a:pPr lvl="3"/>
            <a:r>
              <a:rPr lang="en-US" sz="1800" dirty="0" smtClean="0"/>
              <a:t>Non-disclosure agreements (NDAs)</a:t>
            </a:r>
            <a:endParaRPr lang="en-US" sz="1800" dirty="0"/>
          </a:p>
        </p:txBody>
      </p:sp>
    </p:spTree>
    <p:extLst>
      <p:ext uri="{BB962C8B-B14F-4D97-AF65-F5344CB8AC3E}">
        <p14:creationId xmlns:p14="http://schemas.microsoft.com/office/powerpoint/2010/main" val="4067297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19</a:t>
            </a:fld>
            <a:endParaRPr lang="en-US"/>
          </a:p>
        </p:txBody>
      </p:sp>
      <p:sp>
        <p:nvSpPr>
          <p:cNvPr id="2" name="Title 1"/>
          <p:cNvSpPr>
            <a:spLocks noGrp="1"/>
          </p:cNvSpPr>
          <p:nvPr>
            <p:ph type="title" idx="4294967295"/>
          </p:nvPr>
        </p:nvSpPr>
        <p:spPr>
          <a:xfrm>
            <a:off x="914400" y="762000"/>
            <a:ext cx="6324600" cy="849312"/>
          </a:xfrm>
        </p:spPr>
        <p:txBody>
          <a:bodyPr>
            <a:normAutofit fontScale="90000"/>
          </a:bodyPr>
          <a:lstStyle/>
          <a:p>
            <a:r>
              <a:rPr lang="en-US" dirty="0" smtClean="0"/>
              <a:t>Hardware assets (contd.)</a:t>
            </a:r>
            <a:endParaRPr lang="en-US" dirty="0"/>
          </a:p>
        </p:txBody>
      </p:sp>
      <p:sp>
        <p:nvSpPr>
          <p:cNvPr id="3" name="Content Placeholder 2"/>
          <p:cNvSpPr>
            <a:spLocks noGrp="1"/>
          </p:cNvSpPr>
          <p:nvPr>
            <p:ph sz="quarter" idx="4294967295"/>
          </p:nvPr>
        </p:nvSpPr>
        <p:spPr>
          <a:xfrm>
            <a:off x="914400" y="1676400"/>
            <a:ext cx="7543800" cy="3733800"/>
          </a:xfrm>
        </p:spPr>
        <p:txBody>
          <a:bodyPr>
            <a:noAutofit/>
          </a:bodyPr>
          <a:lstStyle/>
          <a:p>
            <a:r>
              <a:rPr lang="en-US" sz="1800" dirty="0" smtClean="0"/>
              <a:t>Tracking attributes</a:t>
            </a:r>
          </a:p>
          <a:p>
            <a:pPr lvl="1"/>
            <a:r>
              <a:rPr lang="en-US" sz="1800" dirty="0" smtClean="0"/>
              <a:t>Information recorded to locate in case of theft</a:t>
            </a:r>
          </a:p>
          <a:p>
            <a:pPr lvl="1"/>
            <a:r>
              <a:rPr lang="en-US" sz="1800" dirty="0" smtClean="0"/>
              <a:t>E.g.</a:t>
            </a:r>
          </a:p>
          <a:p>
            <a:pPr lvl="2"/>
            <a:r>
              <a:rPr lang="en-US" sz="1800" dirty="0" smtClean="0"/>
              <a:t>Tag #</a:t>
            </a:r>
          </a:p>
          <a:p>
            <a:pPr lvl="2"/>
            <a:r>
              <a:rPr lang="en-US" sz="1800" dirty="0" smtClean="0"/>
              <a:t>Model #</a:t>
            </a:r>
          </a:p>
          <a:p>
            <a:pPr lvl="2"/>
            <a:r>
              <a:rPr lang="en-US" sz="1800" dirty="0" smtClean="0"/>
              <a:t>Serial #</a:t>
            </a:r>
          </a:p>
          <a:p>
            <a:pPr lvl="2"/>
            <a:r>
              <a:rPr lang="en-US" sz="1800" dirty="0" smtClean="0"/>
              <a:t>Service tag #</a:t>
            </a:r>
          </a:p>
          <a:p>
            <a:pPr lvl="2"/>
            <a:r>
              <a:rPr lang="en-US" sz="1800" dirty="0" smtClean="0"/>
              <a:t>Cost</a:t>
            </a:r>
          </a:p>
          <a:p>
            <a:pPr lvl="2"/>
            <a:r>
              <a:rPr lang="en-US" sz="1800" dirty="0" smtClean="0"/>
              <a:t>End of life (estimated)</a:t>
            </a:r>
          </a:p>
          <a:p>
            <a:pPr lvl="2"/>
            <a:r>
              <a:rPr lang="en-US" sz="1800" dirty="0" smtClean="0"/>
              <a:t>Location</a:t>
            </a:r>
          </a:p>
          <a:p>
            <a:pPr lvl="2"/>
            <a:r>
              <a:rPr lang="en-US" sz="1800" dirty="0" smtClean="0"/>
              <a:t>Network jack</a:t>
            </a:r>
          </a:p>
          <a:p>
            <a:pPr lvl="2"/>
            <a:r>
              <a:rPr lang="en-US" sz="1800" dirty="0" smtClean="0"/>
              <a:t>Special disposal guidelines</a:t>
            </a:r>
            <a:endParaRPr lang="en-US" sz="1800" dirty="0"/>
          </a:p>
        </p:txBody>
      </p:sp>
    </p:spTree>
    <p:extLst>
      <p:ext uri="{BB962C8B-B14F-4D97-AF65-F5344CB8AC3E}">
        <p14:creationId xmlns:p14="http://schemas.microsoft.com/office/powerpoint/2010/main" val="3051017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2</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Agenda</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852920492"/>
              </p:ext>
            </p:extLst>
          </p:nvPr>
        </p:nvGraphicFramePr>
        <p:xfrm>
          <a:off x="876299" y="1709738"/>
          <a:ext cx="7307001" cy="3084576"/>
        </p:xfrm>
        <a:graphic>
          <a:graphicData uri="http://schemas.openxmlformats.org/drawingml/2006/table">
            <a:tbl>
              <a:tblPr firstRow="1" firstCol="1" bandRow="1">
                <a:tableStyleId>{5C22544A-7EE6-4342-B048-85BDC9FD1C3A}</a:tableStyleId>
              </a:tblPr>
              <a:tblGrid>
                <a:gridCol w="465127"/>
                <a:gridCol w="1850009"/>
                <a:gridCol w="2026024"/>
                <a:gridCol w="296584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Sunday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5</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Asset Identification and Characterization:  IT asset lifecycle and asset identification, system profiling, </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Asset ownership and operational responsibilities</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Agrawal 5</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Other materials on Blackboard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LAB_5</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518340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20</a:t>
            </a:fld>
            <a:endParaRPr lang="en-US"/>
          </a:p>
        </p:txBody>
      </p:sp>
      <p:sp>
        <p:nvSpPr>
          <p:cNvPr id="4" name="AutoShape 2" descr="https://blackboard.valpo.edu/bbcswebdav/pid-428721-dt-content-rid-2467084_1/courses/100258/AssetMgmtSystemEntr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797546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38200" y="838200"/>
            <a:ext cx="6773008" cy="707886"/>
          </a:xfrm>
          <a:prstGeom prst="rect">
            <a:avLst/>
          </a:prstGeom>
          <a:noFill/>
        </p:spPr>
        <p:txBody>
          <a:bodyPr wrap="none" rtlCol="0">
            <a:spAutoFit/>
          </a:bodyPr>
          <a:lstStyle/>
          <a:p>
            <a:r>
              <a:rPr lang="en-US" sz="4000" dirty="0" smtClean="0"/>
              <a:t>Asset Management Software</a:t>
            </a:r>
            <a:endParaRPr lang="en-US" sz="4000" dirty="0"/>
          </a:p>
        </p:txBody>
      </p:sp>
      <p:sp>
        <p:nvSpPr>
          <p:cNvPr id="5" name="TextBox 4"/>
          <p:cNvSpPr txBox="1"/>
          <p:nvPr/>
        </p:nvSpPr>
        <p:spPr>
          <a:xfrm>
            <a:off x="3497582" y="5697171"/>
            <a:ext cx="1454244" cy="369332"/>
          </a:xfrm>
          <a:prstGeom prst="rect">
            <a:avLst/>
          </a:prstGeom>
          <a:noFill/>
        </p:spPr>
        <p:txBody>
          <a:bodyPr wrap="none" rtlCol="0">
            <a:spAutoFit/>
          </a:bodyPr>
          <a:lstStyle/>
          <a:p>
            <a:r>
              <a:rPr lang="en-US" dirty="0" smtClean="0"/>
              <a:t>IBM Product</a:t>
            </a:r>
            <a:endParaRPr lang="en-US" dirty="0"/>
          </a:p>
        </p:txBody>
      </p:sp>
    </p:spTree>
    <p:extLst>
      <p:ext uri="{BB962C8B-B14F-4D97-AF65-F5344CB8AC3E}">
        <p14:creationId xmlns:p14="http://schemas.microsoft.com/office/powerpoint/2010/main" val="2060372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21</a:t>
            </a:fld>
            <a:endParaRPr lang="en-US"/>
          </a:p>
        </p:txBody>
      </p:sp>
      <p:sp>
        <p:nvSpPr>
          <p:cNvPr id="2" name="Title 1"/>
          <p:cNvSpPr>
            <a:spLocks noGrp="1"/>
          </p:cNvSpPr>
          <p:nvPr>
            <p:ph type="title" idx="4294967295"/>
          </p:nvPr>
        </p:nvSpPr>
        <p:spPr>
          <a:xfrm>
            <a:off x="914400" y="838200"/>
            <a:ext cx="5275263" cy="715963"/>
          </a:xfrm>
        </p:spPr>
        <p:txBody>
          <a:bodyPr>
            <a:normAutofit fontScale="90000"/>
          </a:bodyPr>
          <a:lstStyle/>
          <a:p>
            <a:r>
              <a:rPr lang="en-US" dirty="0" smtClean="0"/>
              <a:t>Software assets</a:t>
            </a:r>
            <a:endParaRPr lang="en-US" dirty="0"/>
          </a:p>
        </p:txBody>
      </p:sp>
      <p:sp>
        <p:nvSpPr>
          <p:cNvPr id="3" name="Content Placeholder 2"/>
          <p:cNvSpPr>
            <a:spLocks noGrp="1"/>
          </p:cNvSpPr>
          <p:nvPr>
            <p:ph sz="quarter" idx="4294967295"/>
          </p:nvPr>
        </p:nvSpPr>
        <p:spPr>
          <a:xfrm>
            <a:off x="838200" y="1676400"/>
            <a:ext cx="4343400" cy="4114800"/>
          </a:xfrm>
        </p:spPr>
        <p:txBody>
          <a:bodyPr>
            <a:normAutofit/>
          </a:bodyPr>
          <a:lstStyle/>
          <a:p>
            <a:r>
              <a:rPr lang="en-US" sz="1800" dirty="0" smtClean="0"/>
              <a:t>Software used to accomplish organization’s mission</a:t>
            </a:r>
          </a:p>
          <a:p>
            <a:r>
              <a:rPr lang="en-US" sz="1800" dirty="0" smtClean="0"/>
              <a:t>Many properties similar to hardware assets</a:t>
            </a:r>
          </a:p>
          <a:p>
            <a:pPr lvl="1"/>
            <a:r>
              <a:rPr lang="en-US" sz="1800" dirty="0" smtClean="0"/>
              <a:t>Mainly general</a:t>
            </a:r>
          </a:p>
          <a:p>
            <a:pPr lvl="1"/>
            <a:r>
              <a:rPr lang="en-US" sz="1800" dirty="0" smtClean="0"/>
              <a:t>Can also be idiosyncratic</a:t>
            </a:r>
          </a:p>
          <a:p>
            <a:pPr lvl="2"/>
            <a:r>
              <a:rPr lang="en-US" sz="1800" dirty="0" smtClean="0"/>
              <a:t>E.g. locally developed utilities</a:t>
            </a:r>
          </a:p>
          <a:p>
            <a:pPr lvl="3"/>
            <a:r>
              <a:rPr lang="en-US" sz="1800" dirty="0" smtClean="0"/>
              <a:t>Very dangerous</a:t>
            </a:r>
          </a:p>
          <a:p>
            <a:pPr lvl="4"/>
            <a:r>
              <a:rPr lang="en-US" sz="1800" dirty="0" smtClean="0"/>
              <a:t>What happens when the developer leaves?</a:t>
            </a:r>
          </a:p>
        </p:txBody>
      </p:sp>
      <p:graphicFrame>
        <p:nvGraphicFramePr>
          <p:cNvPr id="5" name="Object 4"/>
          <p:cNvGraphicFramePr>
            <a:graphicFrameLocks noChangeAspect="1"/>
          </p:cNvGraphicFramePr>
          <p:nvPr>
            <p:extLst>
              <p:ext uri="{D42A27DB-BD31-4B8C-83A1-F6EECF244321}">
                <p14:modId xmlns:p14="http://schemas.microsoft.com/office/powerpoint/2010/main" val="3591958428"/>
              </p:ext>
            </p:extLst>
          </p:nvPr>
        </p:nvGraphicFramePr>
        <p:xfrm>
          <a:off x="1143000" y="5181600"/>
          <a:ext cx="914400" cy="806450"/>
        </p:xfrm>
        <a:graphic>
          <a:graphicData uri="http://schemas.openxmlformats.org/presentationml/2006/ole">
            <mc:AlternateContent xmlns:mc="http://schemas.openxmlformats.org/markup-compatibility/2006">
              <mc:Choice xmlns:v="urn:schemas-microsoft-com:vml" Requires="v">
                <p:oleObj spid="_x0000_s4134" name="Acrobat Document" showAsIcon="1" r:id="rId3" imgW="914400" imgH="806400" progId="AcroExch.Document.DC">
                  <p:embed/>
                </p:oleObj>
              </mc:Choice>
              <mc:Fallback>
                <p:oleObj name="Acrobat Document" showAsIcon="1" r:id="rId3" imgW="914400" imgH="806400" progId="AcroExch.Document.DC">
                  <p:embed/>
                  <p:pic>
                    <p:nvPicPr>
                      <p:cNvPr id="0" name=""/>
                      <p:cNvPicPr/>
                      <p:nvPr/>
                    </p:nvPicPr>
                    <p:blipFill>
                      <a:blip r:embed="rId4"/>
                      <a:stretch>
                        <a:fillRect/>
                      </a:stretch>
                    </p:blipFill>
                    <p:spPr>
                      <a:xfrm>
                        <a:off x="1143000" y="5181600"/>
                        <a:ext cx="914400" cy="806450"/>
                      </a:xfrm>
                      <a:prstGeom prst="rect">
                        <a:avLst/>
                      </a:prstGeom>
                    </p:spPr>
                  </p:pic>
                </p:oleObj>
              </mc:Fallback>
            </mc:AlternateContent>
          </a:graphicData>
        </a:graphic>
      </p:graphicFrame>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771650"/>
            <a:ext cx="3267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536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22</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Legal assets</a:t>
            </a:r>
            <a:endParaRPr lang="en-US" dirty="0"/>
          </a:p>
        </p:txBody>
      </p:sp>
      <p:sp>
        <p:nvSpPr>
          <p:cNvPr id="3" name="Content Placeholder 2"/>
          <p:cNvSpPr>
            <a:spLocks noGrp="1"/>
          </p:cNvSpPr>
          <p:nvPr>
            <p:ph sz="quarter" idx="4294967295"/>
          </p:nvPr>
        </p:nvSpPr>
        <p:spPr>
          <a:xfrm>
            <a:off x="838200" y="1600200"/>
            <a:ext cx="7391400" cy="4038600"/>
          </a:xfrm>
        </p:spPr>
        <p:txBody>
          <a:bodyPr>
            <a:normAutofit/>
          </a:bodyPr>
          <a:lstStyle/>
          <a:p>
            <a:r>
              <a:rPr lang="en-US" sz="1800" dirty="0" smtClean="0"/>
              <a:t>Contractual arrangements that guide the use of hardware and software assets within the organization</a:t>
            </a:r>
          </a:p>
          <a:p>
            <a:r>
              <a:rPr lang="en-US" sz="1800" dirty="0" smtClean="0"/>
              <a:t>Examples</a:t>
            </a:r>
          </a:p>
          <a:p>
            <a:pPr lvl="1"/>
            <a:r>
              <a:rPr lang="en-US" sz="1800" dirty="0" smtClean="0"/>
              <a:t>Technical support agreements, software licenses, revenue sources, and funding streams</a:t>
            </a:r>
          </a:p>
          <a:p>
            <a:r>
              <a:rPr lang="en-US" sz="1800" dirty="0" smtClean="0"/>
              <a:t>Often forgotten as “legalese”, “fine-print” etc</a:t>
            </a:r>
          </a:p>
          <a:p>
            <a:r>
              <a:rPr lang="en-US" sz="1800" dirty="0" smtClean="0"/>
              <a:t>Comair incident</a:t>
            </a:r>
          </a:p>
          <a:p>
            <a:pPr lvl="1"/>
            <a:r>
              <a:rPr lang="en-US" sz="1800" dirty="0" smtClean="0"/>
              <a:t>2004</a:t>
            </a:r>
            <a:endParaRPr lang="en-US" sz="1800" dirty="0"/>
          </a:p>
        </p:txBody>
      </p:sp>
    </p:spTree>
    <p:extLst>
      <p:ext uri="{BB962C8B-B14F-4D97-AF65-F5344CB8AC3E}">
        <p14:creationId xmlns:p14="http://schemas.microsoft.com/office/powerpoint/2010/main" val="13268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23</a:t>
            </a:fld>
            <a:endParaRPr lang="en-US"/>
          </a:p>
        </p:txBody>
      </p:sp>
      <p:sp>
        <p:nvSpPr>
          <p:cNvPr id="2" name="Title 1"/>
          <p:cNvSpPr>
            <a:spLocks noGrp="1"/>
          </p:cNvSpPr>
          <p:nvPr>
            <p:ph type="title" idx="4294967295"/>
          </p:nvPr>
        </p:nvSpPr>
        <p:spPr>
          <a:xfrm>
            <a:off x="838200" y="914401"/>
            <a:ext cx="8077200" cy="762000"/>
          </a:xfrm>
        </p:spPr>
        <p:txBody>
          <a:bodyPr>
            <a:normAutofit fontScale="90000"/>
          </a:bodyPr>
          <a:lstStyle/>
          <a:p>
            <a:r>
              <a:rPr lang="en-US" dirty="0" smtClean="0"/>
              <a:t>Asset identification – brief sample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10051939"/>
              </p:ext>
            </p:extLst>
          </p:nvPr>
        </p:nvGraphicFramePr>
        <p:xfrm>
          <a:off x="1676400" y="182880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Asset</a:t>
                      </a:r>
                      <a:endParaRPr lang="en-US" dirty="0"/>
                    </a:p>
                  </a:txBody>
                  <a:tcPr/>
                </a:tc>
                <a:tc>
                  <a:txBody>
                    <a:bodyPr/>
                    <a:lstStyle/>
                    <a:p>
                      <a:r>
                        <a:rPr lang="en-US" dirty="0" smtClean="0"/>
                        <a:t>Asset Type</a:t>
                      </a:r>
                      <a:endParaRPr lang="en-US" dirty="0"/>
                    </a:p>
                  </a:txBody>
                  <a:tcPr/>
                </a:tc>
              </a:tr>
              <a:tr h="370840">
                <a:tc>
                  <a:txBody>
                    <a:bodyPr/>
                    <a:lstStyle/>
                    <a:p>
                      <a:r>
                        <a:rPr lang="en-US" dirty="0" smtClean="0"/>
                        <a:t>Laptop</a:t>
                      </a:r>
                      <a:endParaRPr lang="en-US" dirty="0"/>
                    </a:p>
                  </a:txBody>
                  <a:tcPr/>
                </a:tc>
                <a:tc>
                  <a:txBody>
                    <a:bodyPr/>
                    <a:lstStyle/>
                    <a:p>
                      <a:r>
                        <a:rPr lang="en-US" dirty="0" smtClean="0"/>
                        <a:t>Hardware Asset</a:t>
                      </a:r>
                      <a:endParaRPr lang="en-US" dirty="0"/>
                    </a:p>
                  </a:txBody>
                  <a:tcPr/>
                </a:tc>
              </a:tr>
              <a:tr h="370840">
                <a:tc>
                  <a:txBody>
                    <a:bodyPr/>
                    <a:lstStyle/>
                    <a:p>
                      <a:r>
                        <a:rPr lang="en-US" dirty="0" smtClean="0"/>
                        <a:t>Student Grades</a:t>
                      </a:r>
                      <a:endParaRPr lang="en-US" dirty="0"/>
                    </a:p>
                  </a:txBody>
                  <a:tcPr/>
                </a:tc>
                <a:tc>
                  <a:txBody>
                    <a:bodyPr/>
                    <a:lstStyle/>
                    <a:p>
                      <a:r>
                        <a:rPr lang="en-US" dirty="0" smtClean="0"/>
                        <a:t>Informational Asset</a:t>
                      </a:r>
                      <a:endParaRPr lang="en-US" dirty="0"/>
                    </a:p>
                  </a:txBody>
                  <a:tcPr/>
                </a:tc>
              </a:tr>
              <a:tr h="370840">
                <a:tc>
                  <a:txBody>
                    <a:bodyPr/>
                    <a:lstStyle/>
                    <a:p>
                      <a:r>
                        <a:rPr lang="en-US" dirty="0" smtClean="0"/>
                        <a:t>John Doe - Security Analyst </a:t>
                      </a:r>
                      <a:endParaRPr lang="en-US" dirty="0"/>
                    </a:p>
                  </a:txBody>
                  <a:tcPr/>
                </a:tc>
                <a:tc>
                  <a:txBody>
                    <a:bodyPr/>
                    <a:lstStyle/>
                    <a:p>
                      <a:r>
                        <a:rPr lang="en-US" dirty="0" smtClean="0"/>
                        <a:t>Personnel Asset</a:t>
                      </a:r>
                      <a:endParaRPr lang="en-US" dirty="0"/>
                    </a:p>
                  </a:txBody>
                  <a:tcPr/>
                </a:tc>
              </a:tr>
              <a:tr h="370840">
                <a:tc>
                  <a:txBody>
                    <a:bodyPr/>
                    <a:lstStyle/>
                    <a:p>
                      <a:r>
                        <a:rPr lang="en-US" dirty="0" smtClean="0"/>
                        <a:t>Microsoft Office Suite</a:t>
                      </a:r>
                      <a:endParaRPr lang="en-US" dirty="0"/>
                    </a:p>
                  </a:txBody>
                  <a:tcPr/>
                </a:tc>
                <a:tc>
                  <a:txBody>
                    <a:bodyPr/>
                    <a:lstStyle/>
                    <a:p>
                      <a:r>
                        <a:rPr lang="en-US" dirty="0" smtClean="0"/>
                        <a:t>Software Asset</a:t>
                      </a:r>
                      <a:endParaRPr lang="en-US" dirty="0"/>
                    </a:p>
                  </a:txBody>
                  <a:tcPr/>
                </a:tc>
              </a:tr>
              <a:tr h="370840">
                <a:tc>
                  <a:txBody>
                    <a:bodyPr/>
                    <a:lstStyle/>
                    <a:p>
                      <a:r>
                        <a:rPr lang="en-US" dirty="0" smtClean="0"/>
                        <a:t>Microsoft Office License</a:t>
                      </a:r>
                      <a:endParaRPr lang="en-US" dirty="0"/>
                    </a:p>
                  </a:txBody>
                  <a:tcPr/>
                </a:tc>
                <a:tc>
                  <a:txBody>
                    <a:bodyPr/>
                    <a:lstStyle/>
                    <a:p>
                      <a:r>
                        <a:rPr lang="en-US" dirty="0" smtClean="0"/>
                        <a:t>Legal Asset</a:t>
                      </a:r>
                    </a:p>
                  </a:txBody>
                  <a:tcPr/>
                </a:tc>
              </a:tr>
            </a:tbl>
          </a:graphicData>
        </a:graphic>
      </p:graphicFrame>
    </p:spTree>
    <p:extLst>
      <p:ext uri="{BB962C8B-B14F-4D97-AF65-F5344CB8AC3E}">
        <p14:creationId xmlns:p14="http://schemas.microsoft.com/office/powerpoint/2010/main" val="249859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24</a:t>
            </a:fld>
            <a:endParaRPr lang="en-US"/>
          </a:p>
        </p:txBody>
      </p:sp>
      <p:sp>
        <p:nvSpPr>
          <p:cNvPr id="2" name="Title 1"/>
          <p:cNvSpPr>
            <a:spLocks noGrp="1"/>
          </p:cNvSpPr>
          <p:nvPr>
            <p:ph type="title" idx="4294967295"/>
          </p:nvPr>
        </p:nvSpPr>
        <p:spPr>
          <a:xfrm>
            <a:off x="838200" y="914400"/>
            <a:ext cx="5275263" cy="715963"/>
          </a:xfrm>
        </p:spPr>
        <p:txBody>
          <a:bodyPr>
            <a:normAutofit fontScale="90000"/>
          </a:bodyPr>
          <a:lstStyle/>
          <a:p>
            <a:r>
              <a:rPr lang="en-US" dirty="0" smtClean="0"/>
              <a:t>Asset characterization</a:t>
            </a:r>
            <a:endParaRPr lang="en-US" dirty="0"/>
          </a:p>
        </p:txBody>
      </p:sp>
      <p:graphicFrame>
        <p:nvGraphicFramePr>
          <p:cNvPr id="5" name="Diagram 4"/>
          <p:cNvGraphicFramePr/>
          <p:nvPr>
            <p:extLst>
              <p:ext uri="{D42A27DB-BD31-4B8C-83A1-F6EECF244321}">
                <p14:modId xmlns:p14="http://schemas.microsoft.com/office/powerpoint/2010/main" val="3020912835"/>
              </p:ext>
            </p:extLst>
          </p:nvPr>
        </p:nvGraphicFramePr>
        <p:xfrm>
          <a:off x="533400" y="144780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473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25</a:t>
            </a:fld>
            <a:endParaRPr lang="en-US"/>
          </a:p>
        </p:txBody>
      </p:sp>
      <p:sp>
        <p:nvSpPr>
          <p:cNvPr id="2" name="Title 1"/>
          <p:cNvSpPr>
            <a:spLocks noGrp="1"/>
          </p:cNvSpPr>
          <p:nvPr>
            <p:ph type="title" idx="4294967295"/>
          </p:nvPr>
        </p:nvSpPr>
        <p:spPr>
          <a:xfrm>
            <a:off x="914400" y="838200"/>
            <a:ext cx="5867400" cy="715963"/>
          </a:xfrm>
        </p:spPr>
        <p:txBody>
          <a:bodyPr>
            <a:normAutofit fontScale="90000"/>
          </a:bodyPr>
          <a:lstStyle/>
          <a:p>
            <a:r>
              <a:rPr lang="en-US" dirty="0" smtClean="0"/>
              <a:t>Asset example (contd.)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70863228"/>
              </p:ext>
            </p:extLst>
          </p:nvPr>
        </p:nvGraphicFramePr>
        <p:xfrm>
          <a:off x="1143000" y="2057400"/>
          <a:ext cx="6858001" cy="3571240"/>
        </p:xfrm>
        <a:graphic>
          <a:graphicData uri="http://schemas.openxmlformats.org/drawingml/2006/table">
            <a:tbl>
              <a:tblPr firstRow="1" bandRow="1">
                <a:tableStyleId>{5C22544A-7EE6-4342-B048-85BDC9FD1C3A}</a:tableStyleId>
              </a:tblPr>
              <a:tblGrid>
                <a:gridCol w="2324746"/>
                <a:gridCol w="1511085"/>
                <a:gridCol w="1511085"/>
                <a:gridCol w="1511085"/>
              </a:tblGrid>
              <a:tr h="370840">
                <a:tc>
                  <a:txBody>
                    <a:bodyPr/>
                    <a:lstStyle/>
                    <a:p>
                      <a:r>
                        <a:rPr lang="en-US" dirty="0" smtClean="0"/>
                        <a:t>Asset</a:t>
                      </a:r>
                      <a:endParaRPr lang="en-US" dirty="0"/>
                    </a:p>
                  </a:txBody>
                  <a:tcPr/>
                </a:tc>
                <a:tc>
                  <a:txBody>
                    <a:bodyPr/>
                    <a:lstStyle/>
                    <a:p>
                      <a:r>
                        <a:rPr lang="en-US" dirty="0" smtClean="0"/>
                        <a:t>Asset Type</a:t>
                      </a:r>
                      <a:endParaRPr lang="en-US" dirty="0"/>
                    </a:p>
                  </a:txBody>
                  <a:tcPr/>
                </a:tc>
                <a:tc>
                  <a:txBody>
                    <a:bodyPr/>
                    <a:lstStyle/>
                    <a:p>
                      <a:r>
                        <a:rPr lang="en-US" dirty="0" smtClean="0"/>
                        <a:t>Sensitivity</a:t>
                      </a:r>
                      <a:endParaRPr lang="en-US" dirty="0"/>
                    </a:p>
                  </a:txBody>
                  <a:tcPr/>
                </a:tc>
                <a:tc>
                  <a:txBody>
                    <a:bodyPr/>
                    <a:lstStyle/>
                    <a:p>
                      <a:r>
                        <a:rPr lang="en-US" dirty="0" smtClean="0"/>
                        <a:t>Criticality</a:t>
                      </a:r>
                      <a:endParaRPr lang="en-US" dirty="0"/>
                    </a:p>
                  </a:txBody>
                  <a:tcPr/>
                </a:tc>
              </a:tr>
              <a:tr h="370840">
                <a:tc>
                  <a:txBody>
                    <a:bodyPr/>
                    <a:lstStyle/>
                    <a:p>
                      <a:r>
                        <a:rPr lang="en-US" dirty="0" smtClean="0"/>
                        <a:t>Laptop</a:t>
                      </a:r>
                      <a:endParaRPr lang="en-US" dirty="0"/>
                    </a:p>
                  </a:txBody>
                  <a:tcPr/>
                </a:tc>
                <a:tc>
                  <a:txBody>
                    <a:bodyPr/>
                    <a:lstStyle/>
                    <a:p>
                      <a:r>
                        <a:rPr lang="en-US" dirty="0" smtClean="0"/>
                        <a:t>Hardware Asset</a:t>
                      </a:r>
                      <a:endParaRPr lang="en-US" dirty="0"/>
                    </a:p>
                  </a:txBody>
                  <a:tcPr/>
                </a:tc>
                <a:tc>
                  <a:txBody>
                    <a:bodyPr/>
                    <a:lstStyle/>
                    <a:p>
                      <a:r>
                        <a:rPr lang="en-US" dirty="0" smtClean="0"/>
                        <a:t>Restricted</a:t>
                      </a:r>
                      <a:endParaRPr lang="en-US" dirty="0"/>
                    </a:p>
                  </a:txBody>
                  <a:tcPr/>
                </a:tc>
                <a:tc>
                  <a:txBody>
                    <a:bodyPr/>
                    <a:lstStyle/>
                    <a:p>
                      <a:r>
                        <a:rPr lang="en-US" dirty="0" smtClean="0"/>
                        <a:t>Required</a:t>
                      </a:r>
                      <a:endParaRPr lang="en-US" dirty="0"/>
                    </a:p>
                  </a:txBody>
                  <a:tcPr/>
                </a:tc>
              </a:tr>
              <a:tr h="370840">
                <a:tc>
                  <a:txBody>
                    <a:bodyPr/>
                    <a:lstStyle/>
                    <a:p>
                      <a:r>
                        <a:rPr lang="en-US" dirty="0" smtClean="0"/>
                        <a:t>Student Grades</a:t>
                      </a:r>
                      <a:endParaRPr lang="en-US" dirty="0"/>
                    </a:p>
                  </a:txBody>
                  <a:tcPr/>
                </a:tc>
                <a:tc>
                  <a:txBody>
                    <a:bodyPr/>
                    <a:lstStyle/>
                    <a:p>
                      <a:r>
                        <a:rPr lang="en-US" dirty="0" smtClean="0"/>
                        <a:t>Informational Asset</a:t>
                      </a:r>
                      <a:endParaRPr lang="en-US" dirty="0"/>
                    </a:p>
                  </a:txBody>
                  <a:tcPr/>
                </a:tc>
                <a:tc>
                  <a:txBody>
                    <a:bodyPr/>
                    <a:lstStyle/>
                    <a:p>
                      <a:r>
                        <a:rPr lang="en-US" smtClean="0"/>
                        <a:t>Restricted</a:t>
                      </a:r>
                      <a:endParaRPr lang="en-US" dirty="0"/>
                    </a:p>
                  </a:txBody>
                  <a:tcPr/>
                </a:tc>
                <a:tc>
                  <a:txBody>
                    <a:bodyPr/>
                    <a:lstStyle/>
                    <a:p>
                      <a:r>
                        <a:rPr lang="en-US" dirty="0" smtClean="0"/>
                        <a:t>Essential</a:t>
                      </a:r>
                      <a:endParaRPr lang="en-US" dirty="0"/>
                    </a:p>
                  </a:txBody>
                  <a:tcPr/>
                </a:tc>
              </a:tr>
              <a:tr h="370840">
                <a:tc>
                  <a:txBody>
                    <a:bodyPr/>
                    <a:lstStyle/>
                    <a:p>
                      <a:r>
                        <a:rPr lang="en-US" dirty="0" smtClean="0"/>
                        <a:t>John Doe - Security Analyst </a:t>
                      </a:r>
                      <a:endParaRPr lang="en-US" dirty="0"/>
                    </a:p>
                  </a:txBody>
                  <a:tcPr/>
                </a:tc>
                <a:tc>
                  <a:txBody>
                    <a:bodyPr/>
                    <a:lstStyle/>
                    <a:p>
                      <a:r>
                        <a:rPr lang="en-US" dirty="0" smtClean="0"/>
                        <a:t>Personnel Asset</a:t>
                      </a:r>
                      <a:endParaRPr lang="en-US" dirty="0"/>
                    </a:p>
                  </a:txBody>
                  <a:tcPr/>
                </a:tc>
                <a:tc>
                  <a:txBody>
                    <a:bodyPr/>
                    <a:lstStyle/>
                    <a:p>
                      <a:r>
                        <a:rPr lang="en-US" dirty="0" smtClean="0"/>
                        <a:t>Restricted</a:t>
                      </a:r>
                      <a:endParaRPr lang="en-US" dirty="0"/>
                    </a:p>
                  </a:txBody>
                  <a:tcPr/>
                </a:tc>
                <a:tc>
                  <a:txBody>
                    <a:bodyPr/>
                    <a:lstStyle/>
                    <a:p>
                      <a:r>
                        <a:rPr lang="en-US" dirty="0" smtClean="0"/>
                        <a:t>Required</a:t>
                      </a:r>
                      <a:endParaRPr lang="en-US" dirty="0"/>
                    </a:p>
                  </a:txBody>
                  <a:tcPr/>
                </a:tc>
              </a:tr>
              <a:tr h="370840">
                <a:tc>
                  <a:txBody>
                    <a:bodyPr/>
                    <a:lstStyle/>
                    <a:p>
                      <a:r>
                        <a:rPr lang="en-US" dirty="0" smtClean="0"/>
                        <a:t>Microsoft Office Suite</a:t>
                      </a:r>
                      <a:endParaRPr lang="en-US" dirty="0"/>
                    </a:p>
                  </a:txBody>
                  <a:tcPr/>
                </a:tc>
                <a:tc>
                  <a:txBody>
                    <a:bodyPr/>
                    <a:lstStyle/>
                    <a:p>
                      <a:r>
                        <a:rPr lang="en-US" dirty="0" smtClean="0"/>
                        <a:t>Software Asset</a:t>
                      </a:r>
                      <a:endParaRPr lang="en-US" dirty="0"/>
                    </a:p>
                  </a:txBody>
                  <a:tcPr/>
                </a:tc>
                <a:tc>
                  <a:txBody>
                    <a:bodyPr/>
                    <a:lstStyle/>
                    <a:p>
                      <a:r>
                        <a:rPr lang="en-US" dirty="0" smtClean="0"/>
                        <a:t>Unrestricted</a:t>
                      </a:r>
                      <a:endParaRPr lang="en-US" dirty="0"/>
                    </a:p>
                  </a:txBody>
                  <a:tcPr/>
                </a:tc>
                <a:tc>
                  <a:txBody>
                    <a:bodyPr/>
                    <a:lstStyle/>
                    <a:p>
                      <a:r>
                        <a:rPr lang="en-US" dirty="0" smtClean="0"/>
                        <a:t>Deferrable</a:t>
                      </a:r>
                      <a:endParaRPr lang="en-US" dirty="0"/>
                    </a:p>
                  </a:txBody>
                  <a:tcPr/>
                </a:tc>
              </a:tr>
              <a:tr h="370840">
                <a:tc>
                  <a:txBody>
                    <a:bodyPr/>
                    <a:lstStyle/>
                    <a:p>
                      <a:r>
                        <a:rPr lang="en-US" dirty="0" smtClean="0"/>
                        <a:t>Microsoft Office License</a:t>
                      </a:r>
                      <a:endParaRPr lang="en-US" dirty="0"/>
                    </a:p>
                  </a:txBody>
                  <a:tcPr/>
                </a:tc>
                <a:tc>
                  <a:txBody>
                    <a:bodyPr/>
                    <a:lstStyle/>
                    <a:p>
                      <a:r>
                        <a:rPr lang="en-US" dirty="0" smtClean="0"/>
                        <a:t>Legal Asset</a:t>
                      </a:r>
                    </a:p>
                  </a:txBody>
                  <a:tcPr/>
                </a:tc>
                <a:tc>
                  <a:txBody>
                    <a:bodyPr/>
                    <a:lstStyle/>
                    <a:p>
                      <a:r>
                        <a:rPr lang="en-US" dirty="0" smtClean="0"/>
                        <a:t>Unrestricted</a:t>
                      </a:r>
                    </a:p>
                  </a:txBody>
                  <a:tcPr/>
                </a:tc>
                <a:tc>
                  <a:txBody>
                    <a:bodyPr/>
                    <a:lstStyle/>
                    <a:p>
                      <a:r>
                        <a:rPr lang="en-US" dirty="0" smtClean="0"/>
                        <a:t>Required</a:t>
                      </a:r>
                    </a:p>
                  </a:txBody>
                  <a:tcPr/>
                </a:tc>
              </a:tr>
            </a:tbl>
          </a:graphicData>
        </a:graphic>
      </p:graphicFrame>
    </p:spTree>
    <p:extLst>
      <p:ext uri="{BB962C8B-B14F-4D97-AF65-F5344CB8AC3E}">
        <p14:creationId xmlns:p14="http://schemas.microsoft.com/office/powerpoint/2010/main" val="284674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26</a:t>
            </a:fld>
            <a:endParaRPr lang="en-US"/>
          </a:p>
        </p:txBody>
      </p:sp>
      <p:sp>
        <p:nvSpPr>
          <p:cNvPr id="2" name="Title 1"/>
          <p:cNvSpPr>
            <a:spLocks noGrp="1"/>
          </p:cNvSpPr>
          <p:nvPr>
            <p:ph type="title" idx="4294967295"/>
          </p:nvPr>
        </p:nvSpPr>
        <p:spPr>
          <a:xfrm>
            <a:off x="838200" y="838200"/>
            <a:ext cx="5275263" cy="715963"/>
          </a:xfrm>
        </p:spPr>
        <p:txBody>
          <a:bodyPr>
            <a:normAutofit fontScale="90000"/>
          </a:bodyPr>
          <a:lstStyle/>
          <a:p>
            <a:r>
              <a:rPr lang="en-US" dirty="0" smtClean="0"/>
              <a:t>Asset lifecycle</a:t>
            </a:r>
            <a:endParaRPr lang="en-US" dirty="0"/>
          </a:p>
        </p:txBody>
      </p:sp>
      <p:sp>
        <p:nvSpPr>
          <p:cNvPr id="3" name="Content Placeholder 2"/>
          <p:cNvSpPr>
            <a:spLocks noGrp="1"/>
          </p:cNvSpPr>
          <p:nvPr>
            <p:ph sz="quarter" idx="4294967295"/>
          </p:nvPr>
        </p:nvSpPr>
        <p:spPr>
          <a:xfrm>
            <a:off x="914400" y="1828800"/>
            <a:ext cx="3276600" cy="3429000"/>
          </a:xfrm>
        </p:spPr>
        <p:txBody>
          <a:bodyPr>
            <a:normAutofit/>
          </a:bodyPr>
          <a:lstStyle/>
          <a:p>
            <a:r>
              <a:rPr lang="en-US" sz="1800" dirty="0" smtClean="0"/>
              <a:t>Assets have long lives</a:t>
            </a:r>
          </a:p>
          <a:p>
            <a:pPr lvl="1"/>
            <a:r>
              <a:rPr lang="en-US" sz="1800" dirty="0" smtClean="0"/>
              <a:t>Forgotten assets may be compromised</a:t>
            </a:r>
          </a:p>
          <a:p>
            <a:pPr lvl="1"/>
            <a:r>
              <a:rPr lang="en-US" sz="1800" dirty="0" smtClean="0"/>
              <a:t>Assets being acquired may be candidates for compromise</a:t>
            </a:r>
          </a:p>
          <a:p>
            <a:r>
              <a:rPr lang="en-US" sz="1800" dirty="0" smtClean="0"/>
              <a:t>Information security analyst must plan ahead for these implications</a:t>
            </a:r>
          </a:p>
          <a:p>
            <a:pPr lvl="1"/>
            <a:r>
              <a:rPr lang="en-US" sz="1800" dirty="0" smtClean="0"/>
              <a:t>Awareness of asset lifecycle</a:t>
            </a:r>
            <a:endParaRPr lang="en-US" sz="1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692276"/>
            <a:ext cx="4267200" cy="408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86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27</a:t>
            </a:fld>
            <a:endParaRPr lang="en-US"/>
          </a:p>
        </p:txBody>
      </p:sp>
      <p:sp>
        <p:nvSpPr>
          <p:cNvPr id="2" name="Title 1"/>
          <p:cNvSpPr>
            <a:spLocks noGrp="1"/>
          </p:cNvSpPr>
          <p:nvPr>
            <p:ph type="title" idx="4294967295"/>
          </p:nvPr>
        </p:nvSpPr>
        <p:spPr>
          <a:xfrm>
            <a:off x="609600" y="838199"/>
            <a:ext cx="4665663" cy="762001"/>
          </a:xfrm>
        </p:spPr>
        <p:txBody>
          <a:bodyPr/>
          <a:lstStyle/>
          <a:p>
            <a:r>
              <a:rPr lang="en-US" dirty="0" smtClean="0"/>
              <a:t>System profiling</a:t>
            </a:r>
            <a:endParaRPr lang="en-US" dirty="0"/>
          </a:p>
        </p:txBody>
      </p:sp>
      <p:sp>
        <p:nvSpPr>
          <p:cNvPr id="3" name="Content Placeholder 2"/>
          <p:cNvSpPr>
            <a:spLocks noGrp="1"/>
          </p:cNvSpPr>
          <p:nvPr>
            <p:ph sz="quarter" idx="4294967295"/>
          </p:nvPr>
        </p:nvSpPr>
        <p:spPr>
          <a:xfrm>
            <a:off x="914400" y="1752600"/>
            <a:ext cx="7315200" cy="3429000"/>
          </a:xfrm>
        </p:spPr>
        <p:txBody>
          <a:bodyPr>
            <a:normAutofit/>
          </a:bodyPr>
          <a:lstStyle/>
          <a:p>
            <a:r>
              <a:rPr lang="en-US" sz="1800" dirty="0" smtClean="0"/>
              <a:t>Putting together all the assets inventoried, grouping them by function, and understanding the dependencies between these assets</a:t>
            </a:r>
          </a:p>
          <a:p>
            <a:pPr lvl="1"/>
            <a:r>
              <a:rPr lang="en-US" sz="1800" dirty="0" smtClean="0"/>
              <a:t>Create big picture view of system or process</a:t>
            </a:r>
            <a:endParaRPr lang="en-US" sz="1800" dirty="0"/>
          </a:p>
        </p:txBody>
      </p:sp>
    </p:spTree>
    <p:extLst>
      <p:ext uri="{BB962C8B-B14F-4D97-AF65-F5344CB8AC3E}">
        <p14:creationId xmlns:p14="http://schemas.microsoft.com/office/powerpoint/2010/main" val="98266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28</a:t>
            </a:fld>
            <a:endParaRPr lang="en-US"/>
          </a:p>
        </p:txBody>
      </p:sp>
      <p:sp>
        <p:nvSpPr>
          <p:cNvPr id="2" name="Title 1"/>
          <p:cNvSpPr>
            <a:spLocks noGrp="1"/>
          </p:cNvSpPr>
          <p:nvPr>
            <p:ph type="title" idx="4294967295"/>
          </p:nvPr>
        </p:nvSpPr>
        <p:spPr>
          <a:xfrm>
            <a:off x="914400" y="609600"/>
            <a:ext cx="7315200" cy="838200"/>
          </a:xfrm>
        </p:spPr>
        <p:txBody>
          <a:bodyPr>
            <a:normAutofit fontScale="90000"/>
          </a:bodyPr>
          <a:lstStyle/>
          <a:p>
            <a:r>
              <a:rPr lang="en-US" dirty="0" smtClean="0"/>
              <a:t>Asset ownership and operational responsibilities</a:t>
            </a:r>
            <a:endParaRPr lang="en-US" dirty="0"/>
          </a:p>
        </p:txBody>
      </p:sp>
      <p:sp>
        <p:nvSpPr>
          <p:cNvPr id="3" name="Content Placeholder 2"/>
          <p:cNvSpPr>
            <a:spLocks noGrp="1"/>
          </p:cNvSpPr>
          <p:nvPr>
            <p:ph sz="quarter" idx="4294967295"/>
          </p:nvPr>
        </p:nvSpPr>
        <p:spPr>
          <a:xfrm>
            <a:off x="838200" y="1676400"/>
            <a:ext cx="7467600" cy="4343400"/>
          </a:xfrm>
        </p:spPr>
        <p:txBody>
          <a:bodyPr>
            <a:normAutofit/>
          </a:bodyPr>
          <a:lstStyle/>
          <a:p>
            <a:r>
              <a:rPr lang="en-US" sz="1800" dirty="0" smtClean="0"/>
              <a:t>Operational responsibility</a:t>
            </a:r>
          </a:p>
          <a:p>
            <a:pPr lvl="1"/>
            <a:r>
              <a:rPr lang="en-US" sz="1800" dirty="0" smtClean="0"/>
              <a:t>Responsibility of an individual or entity for a specific function related to the use of an asset</a:t>
            </a:r>
          </a:p>
          <a:p>
            <a:pPr lvl="1"/>
            <a:r>
              <a:rPr lang="en-US" sz="1800" dirty="0" smtClean="0"/>
              <a:t>Also called custodian</a:t>
            </a:r>
          </a:p>
          <a:p>
            <a:pPr lvl="1"/>
            <a:r>
              <a:rPr lang="en-US" sz="1800" dirty="0" smtClean="0"/>
              <a:t>Clarify the roles of organizational members for all well-defined functions related to an asset</a:t>
            </a:r>
          </a:p>
          <a:p>
            <a:pPr lvl="1"/>
            <a:endParaRPr lang="en-US" sz="1800" dirty="0" smtClean="0"/>
          </a:p>
          <a:p>
            <a:r>
              <a:rPr lang="en-US" sz="1800" dirty="0" smtClean="0"/>
              <a:t>Owner</a:t>
            </a:r>
          </a:p>
          <a:p>
            <a:pPr lvl="1"/>
            <a:r>
              <a:rPr lang="en-US" sz="1800" dirty="0" smtClean="0"/>
              <a:t>Individual or unit with operational responsibility for all unanticipated functions involved in securing an asset</a:t>
            </a:r>
          </a:p>
        </p:txBody>
      </p:sp>
    </p:spTree>
    <p:extLst>
      <p:ext uri="{BB962C8B-B14F-4D97-AF65-F5344CB8AC3E}">
        <p14:creationId xmlns:p14="http://schemas.microsoft.com/office/powerpoint/2010/main" val="349006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2A50E9-E5F6-4F1F-91E8-37824CF40063}" type="slidenum">
              <a:rPr lang="en-US" smtClean="0"/>
              <a:pPr/>
              <a:t>29</a:t>
            </a:fld>
            <a:endParaRPr lang="en-US"/>
          </a:p>
        </p:txBody>
      </p:sp>
      <p:sp>
        <p:nvSpPr>
          <p:cNvPr id="2" name="Title 1"/>
          <p:cNvSpPr>
            <a:spLocks noGrp="1"/>
          </p:cNvSpPr>
          <p:nvPr>
            <p:ph type="title" idx="4294967295"/>
          </p:nvPr>
        </p:nvSpPr>
        <p:spPr>
          <a:xfrm>
            <a:off x="914400" y="762000"/>
            <a:ext cx="7162800" cy="944563"/>
          </a:xfrm>
        </p:spPr>
        <p:txBody>
          <a:bodyPr/>
          <a:lstStyle/>
          <a:p>
            <a:r>
              <a:rPr lang="en-US" dirty="0" smtClean="0"/>
              <a:t>Asset example (contd.)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58302066"/>
              </p:ext>
            </p:extLst>
          </p:nvPr>
        </p:nvGraphicFramePr>
        <p:xfrm>
          <a:off x="609600" y="1828800"/>
          <a:ext cx="8153399" cy="4206240"/>
        </p:xfrm>
        <a:graphic>
          <a:graphicData uri="http://schemas.openxmlformats.org/drawingml/2006/table">
            <a:tbl>
              <a:tblPr firstRow="1" bandRow="1">
                <a:tableStyleId>{5C22544A-7EE6-4342-B048-85BDC9FD1C3A}</a:tableStyleId>
              </a:tblPr>
              <a:tblGrid>
                <a:gridCol w="1752599"/>
                <a:gridCol w="1219200"/>
                <a:gridCol w="1295400"/>
                <a:gridCol w="1295400"/>
                <a:gridCol w="1219200"/>
                <a:gridCol w="1371600"/>
              </a:tblGrid>
              <a:tr h="370840">
                <a:tc>
                  <a:txBody>
                    <a:bodyPr/>
                    <a:lstStyle/>
                    <a:p>
                      <a:r>
                        <a:rPr lang="en-US" sz="1600" dirty="0" smtClean="0"/>
                        <a:t>Asset</a:t>
                      </a:r>
                      <a:endParaRPr lang="en-US" sz="1600" dirty="0"/>
                    </a:p>
                  </a:txBody>
                  <a:tcPr/>
                </a:tc>
                <a:tc>
                  <a:txBody>
                    <a:bodyPr/>
                    <a:lstStyle/>
                    <a:p>
                      <a:r>
                        <a:rPr lang="en-US" sz="1600" dirty="0" smtClean="0"/>
                        <a:t>Asset Type</a:t>
                      </a:r>
                      <a:endParaRPr lang="en-US" sz="1600" dirty="0"/>
                    </a:p>
                  </a:txBody>
                  <a:tcPr/>
                </a:tc>
                <a:tc>
                  <a:txBody>
                    <a:bodyPr/>
                    <a:lstStyle/>
                    <a:p>
                      <a:r>
                        <a:rPr lang="en-US" sz="1600" dirty="0" smtClean="0"/>
                        <a:t>Sensitivity</a:t>
                      </a:r>
                      <a:endParaRPr lang="en-US" sz="1600" dirty="0"/>
                    </a:p>
                  </a:txBody>
                  <a:tcPr/>
                </a:tc>
                <a:tc>
                  <a:txBody>
                    <a:bodyPr/>
                    <a:lstStyle/>
                    <a:p>
                      <a:r>
                        <a:rPr lang="en-US" sz="1600" dirty="0" smtClean="0"/>
                        <a:t>Criticality</a:t>
                      </a:r>
                      <a:endParaRPr lang="en-US" sz="1600" dirty="0"/>
                    </a:p>
                  </a:txBody>
                  <a:tcPr/>
                </a:tc>
                <a:tc>
                  <a:txBody>
                    <a:bodyPr/>
                    <a:lstStyle/>
                    <a:p>
                      <a:r>
                        <a:rPr lang="en-US" sz="1600" dirty="0" smtClean="0"/>
                        <a:t>Owner</a:t>
                      </a:r>
                      <a:endParaRPr lang="en-US" sz="1600" dirty="0"/>
                    </a:p>
                  </a:txBody>
                  <a:tcPr/>
                </a:tc>
                <a:tc>
                  <a:txBody>
                    <a:bodyPr/>
                    <a:lstStyle/>
                    <a:p>
                      <a:r>
                        <a:rPr lang="en-US" sz="1600" dirty="0" smtClean="0"/>
                        <a:t>Responsibilities</a:t>
                      </a:r>
                      <a:endParaRPr lang="en-US" sz="1600" dirty="0"/>
                    </a:p>
                  </a:txBody>
                  <a:tcPr/>
                </a:tc>
              </a:tr>
              <a:tr h="370840">
                <a:tc>
                  <a:txBody>
                    <a:bodyPr/>
                    <a:lstStyle/>
                    <a:p>
                      <a:r>
                        <a:rPr lang="en-US" sz="1600" dirty="0" smtClean="0"/>
                        <a:t>Laptop</a:t>
                      </a:r>
                      <a:endParaRPr lang="en-US" sz="1600" dirty="0"/>
                    </a:p>
                  </a:txBody>
                  <a:tcPr/>
                </a:tc>
                <a:tc>
                  <a:txBody>
                    <a:bodyPr/>
                    <a:lstStyle/>
                    <a:p>
                      <a:r>
                        <a:rPr lang="en-US" sz="1600" dirty="0" smtClean="0"/>
                        <a:t>Hardware Asset</a:t>
                      </a:r>
                      <a:endParaRPr lang="en-US" sz="1600" dirty="0"/>
                    </a:p>
                  </a:txBody>
                  <a:tcPr/>
                </a:tc>
                <a:tc>
                  <a:txBody>
                    <a:bodyPr/>
                    <a:lstStyle/>
                    <a:p>
                      <a:r>
                        <a:rPr lang="en-US" sz="1600" dirty="0" smtClean="0"/>
                        <a:t>Restricted</a:t>
                      </a:r>
                      <a:endParaRPr lang="en-US" sz="1600" dirty="0"/>
                    </a:p>
                  </a:txBody>
                  <a:tcPr/>
                </a:tc>
                <a:tc>
                  <a:txBody>
                    <a:bodyPr/>
                    <a:lstStyle/>
                    <a:p>
                      <a:r>
                        <a:rPr lang="en-US" sz="1600" dirty="0" smtClean="0"/>
                        <a:t>Required</a:t>
                      </a:r>
                      <a:endParaRPr lang="en-US" sz="1600" dirty="0"/>
                    </a:p>
                  </a:txBody>
                  <a:tcPr/>
                </a:tc>
                <a:tc>
                  <a:txBody>
                    <a:bodyPr/>
                    <a:lstStyle/>
                    <a:p>
                      <a:r>
                        <a:rPr lang="en-US" sz="1600" dirty="0" smtClean="0"/>
                        <a:t>Faculty</a:t>
                      </a:r>
                      <a:endParaRPr lang="en-US" sz="1600" dirty="0"/>
                    </a:p>
                  </a:txBody>
                  <a:tcPr/>
                </a:tc>
                <a:tc>
                  <a:txBody>
                    <a:bodyPr/>
                    <a:lstStyle/>
                    <a:p>
                      <a:r>
                        <a:rPr lang="en-US" sz="1600" dirty="0" smtClean="0"/>
                        <a:t>Deployment, backup – IT</a:t>
                      </a:r>
                    </a:p>
                    <a:p>
                      <a:r>
                        <a:rPr lang="en-US" sz="1600" dirty="0" smtClean="0"/>
                        <a:t>Patching – faculty</a:t>
                      </a:r>
                      <a:endParaRPr lang="en-US" sz="1600" dirty="0"/>
                    </a:p>
                  </a:txBody>
                  <a:tcPr/>
                </a:tc>
              </a:tr>
              <a:tr h="370840">
                <a:tc>
                  <a:txBody>
                    <a:bodyPr/>
                    <a:lstStyle/>
                    <a:p>
                      <a:r>
                        <a:rPr lang="en-US" sz="1600" dirty="0" smtClean="0"/>
                        <a:t>Student Grades</a:t>
                      </a:r>
                      <a:endParaRPr lang="en-US" sz="1600" dirty="0"/>
                    </a:p>
                  </a:txBody>
                  <a:tcPr/>
                </a:tc>
                <a:tc>
                  <a:txBody>
                    <a:bodyPr/>
                    <a:lstStyle/>
                    <a:p>
                      <a:r>
                        <a:rPr lang="en-US" sz="1600" dirty="0" smtClean="0"/>
                        <a:t>Informational Asset</a:t>
                      </a:r>
                      <a:endParaRPr lang="en-US" sz="1600" dirty="0"/>
                    </a:p>
                  </a:txBody>
                  <a:tcPr/>
                </a:tc>
                <a:tc>
                  <a:txBody>
                    <a:bodyPr/>
                    <a:lstStyle/>
                    <a:p>
                      <a:r>
                        <a:rPr lang="en-US" sz="1600" smtClean="0"/>
                        <a:t>Restricted</a:t>
                      </a:r>
                      <a:endParaRPr lang="en-US" sz="1600" dirty="0"/>
                    </a:p>
                  </a:txBody>
                  <a:tcPr/>
                </a:tc>
                <a:tc>
                  <a:txBody>
                    <a:bodyPr/>
                    <a:lstStyle/>
                    <a:p>
                      <a:r>
                        <a:rPr lang="en-US" sz="1600" dirty="0" smtClean="0"/>
                        <a:t>Essential</a:t>
                      </a:r>
                      <a:endParaRPr lang="en-US" sz="1600" dirty="0"/>
                    </a:p>
                  </a:txBody>
                  <a:tcPr/>
                </a:tc>
                <a:tc>
                  <a:txBody>
                    <a:bodyPr/>
                    <a:lstStyle/>
                    <a:p>
                      <a:r>
                        <a:rPr lang="en-US" sz="1600" dirty="0" smtClean="0"/>
                        <a:t>Registrar, fin.</a:t>
                      </a:r>
                      <a:r>
                        <a:rPr lang="en-US" sz="1600" baseline="0" dirty="0" smtClean="0"/>
                        <a:t> </a:t>
                      </a:r>
                      <a:r>
                        <a:rPr lang="en-US" sz="1600" dirty="0" smtClean="0"/>
                        <a:t>aid, controller</a:t>
                      </a:r>
                      <a:endParaRPr lang="en-US" sz="1600" dirty="0"/>
                    </a:p>
                  </a:txBody>
                  <a:tcPr/>
                </a:tc>
                <a:tc>
                  <a:txBody>
                    <a:bodyPr/>
                    <a:lstStyle/>
                    <a:p>
                      <a:r>
                        <a:rPr lang="en-US" sz="1600" dirty="0" smtClean="0"/>
                        <a:t>IT</a:t>
                      </a:r>
                      <a:endParaRPr lang="en-US" sz="1600" dirty="0"/>
                    </a:p>
                  </a:txBody>
                  <a:tcPr/>
                </a:tc>
              </a:tr>
              <a:tr h="370840">
                <a:tc>
                  <a:txBody>
                    <a:bodyPr/>
                    <a:lstStyle/>
                    <a:p>
                      <a:r>
                        <a:rPr lang="en-US" sz="1600" dirty="0" smtClean="0"/>
                        <a:t>John Doe - Security Analyst </a:t>
                      </a:r>
                      <a:endParaRPr lang="en-US" sz="1600" dirty="0"/>
                    </a:p>
                  </a:txBody>
                  <a:tcPr/>
                </a:tc>
                <a:tc>
                  <a:txBody>
                    <a:bodyPr/>
                    <a:lstStyle/>
                    <a:p>
                      <a:r>
                        <a:rPr lang="en-US" sz="1600" dirty="0" smtClean="0"/>
                        <a:t>Personnel Asset</a:t>
                      </a:r>
                      <a:endParaRPr lang="en-US" sz="1600" dirty="0"/>
                    </a:p>
                  </a:txBody>
                  <a:tcPr/>
                </a:tc>
                <a:tc>
                  <a:txBody>
                    <a:bodyPr/>
                    <a:lstStyle/>
                    <a:p>
                      <a:r>
                        <a:rPr lang="en-US" sz="1600" dirty="0" smtClean="0"/>
                        <a:t>Restricted</a:t>
                      </a:r>
                      <a:endParaRPr lang="en-US" sz="1600" dirty="0"/>
                    </a:p>
                  </a:txBody>
                  <a:tcPr/>
                </a:tc>
                <a:tc>
                  <a:txBody>
                    <a:bodyPr/>
                    <a:lstStyle/>
                    <a:p>
                      <a:r>
                        <a:rPr lang="en-US" sz="1600" dirty="0" smtClean="0"/>
                        <a:t>Required</a:t>
                      </a:r>
                      <a:endParaRPr lang="en-US" sz="1600" dirty="0"/>
                    </a:p>
                  </a:txBody>
                  <a:tcPr/>
                </a:tc>
                <a:tc>
                  <a:txBody>
                    <a:bodyPr/>
                    <a:lstStyle/>
                    <a:p>
                      <a:r>
                        <a:rPr lang="en-US" sz="1600" dirty="0" smtClean="0"/>
                        <a:t>IT</a:t>
                      </a:r>
                      <a:endParaRPr lang="en-US" sz="1600" dirty="0"/>
                    </a:p>
                  </a:txBody>
                  <a:tcPr/>
                </a:tc>
                <a:tc>
                  <a:txBody>
                    <a:bodyPr/>
                    <a:lstStyle/>
                    <a:p>
                      <a:r>
                        <a:rPr lang="en-US" sz="1600" dirty="0" smtClean="0"/>
                        <a:t>IT</a:t>
                      </a:r>
                      <a:endParaRPr lang="en-US" sz="1600" dirty="0"/>
                    </a:p>
                  </a:txBody>
                  <a:tcPr/>
                </a:tc>
              </a:tr>
              <a:tr h="370840">
                <a:tc>
                  <a:txBody>
                    <a:bodyPr/>
                    <a:lstStyle/>
                    <a:p>
                      <a:r>
                        <a:rPr lang="en-US" sz="1600" dirty="0" smtClean="0"/>
                        <a:t>Microsoft Office Suite</a:t>
                      </a:r>
                      <a:endParaRPr lang="en-US" sz="1600" dirty="0"/>
                    </a:p>
                  </a:txBody>
                  <a:tcPr/>
                </a:tc>
                <a:tc>
                  <a:txBody>
                    <a:bodyPr/>
                    <a:lstStyle/>
                    <a:p>
                      <a:r>
                        <a:rPr lang="en-US" sz="1600" dirty="0" smtClean="0"/>
                        <a:t>Software Asset</a:t>
                      </a:r>
                      <a:endParaRPr lang="en-US" sz="1600" dirty="0"/>
                    </a:p>
                  </a:txBody>
                  <a:tcPr/>
                </a:tc>
                <a:tc>
                  <a:txBody>
                    <a:bodyPr/>
                    <a:lstStyle/>
                    <a:p>
                      <a:r>
                        <a:rPr lang="en-US" sz="1600" dirty="0" smtClean="0"/>
                        <a:t>Un restricted</a:t>
                      </a:r>
                      <a:endParaRPr lang="en-US" sz="1600" dirty="0"/>
                    </a:p>
                  </a:txBody>
                  <a:tcPr/>
                </a:tc>
                <a:tc>
                  <a:txBody>
                    <a:bodyPr/>
                    <a:lstStyle/>
                    <a:p>
                      <a:r>
                        <a:rPr lang="en-US" sz="1600" dirty="0" smtClean="0"/>
                        <a:t>Deferrable</a:t>
                      </a:r>
                      <a:endParaRPr lang="en-US" sz="1600" dirty="0"/>
                    </a:p>
                  </a:txBody>
                  <a:tcPr/>
                </a:tc>
                <a:tc>
                  <a:txBody>
                    <a:bodyPr/>
                    <a:lstStyle/>
                    <a:p>
                      <a:r>
                        <a:rPr lang="en-US" sz="1600" dirty="0" smtClean="0"/>
                        <a:t>End user</a:t>
                      </a:r>
                      <a:endParaRPr lang="en-US" sz="1600" dirty="0"/>
                    </a:p>
                  </a:txBody>
                  <a:tcPr/>
                </a:tc>
                <a:tc>
                  <a:txBody>
                    <a:bodyPr/>
                    <a:lstStyle/>
                    <a:p>
                      <a:r>
                        <a:rPr lang="en-US" sz="1600" dirty="0" smtClean="0"/>
                        <a:t>IT</a:t>
                      </a:r>
                      <a:endParaRPr lang="en-US" sz="1600" dirty="0"/>
                    </a:p>
                  </a:txBody>
                  <a:tcPr/>
                </a:tc>
              </a:tr>
              <a:tr h="370840">
                <a:tc>
                  <a:txBody>
                    <a:bodyPr/>
                    <a:lstStyle/>
                    <a:p>
                      <a:r>
                        <a:rPr lang="en-US" sz="1600" dirty="0" smtClean="0"/>
                        <a:t>Microsoft Office License</a:t>
                      </a:r>
                      <a:endParaRPr lang="en-US" sz="1600" dirty="0"/>
                    </a:p>
                  </a:txBody>
                  <a:tcPr/>
                </a:tc>
                <a:tc>
                  <a:txBody>
                    <a:bodyPr/>
                    <a:lstStyle/>
                    <a:p>
                      <a:r>
                        <a:rPr lang="en-US" sz="1600" dirty="0" smtClean="0"/>
                        <a:t>Legal Asset</a:t>
                      </a:r>
                    </a:p>
                  </a:txBody>
                  <a:tcPr/>
                </a:tc>
                <a:tc>
                  <a:txBody>
                    <a:bodyPr/>
                    <a:lstStyle/>
                    <a:p>
                      <a:r>
                        <a:rPr lang="en-US" sz="1600" dirty="0" smtClean="0"/>
                        <a:t>Un restricted</a:t>
                      </a:r>
                    </a:p>
                  </a:txBody>
                  <a:tcPr/>
                </a:tc>
                <a:tc>
                  <a:txBody>
                    <a:bodyPr/>
                    <a:lstStyle/>
                    <a:p>
                      <a:r>
                        <a:rPr lang="en-US" sz="1600" dirty="0" smtClean="0"/>
                        <a:t>Required</a:t>
                      </a:r>
                    </a:p>
                  </a:txBody>
                  <a:tcPr/>
                </a:tc>
                <a:tc>
                  <a:txBody>
                    <a:bodyPr/>
                    <a:lstStyle/>
                    <a:p>
                      <a:r>
                        <a:rPr lang="en-US" sz="1600" dirty="0" smtClean="0"/>
                        <a:t>IT</a:t>
                      </a:r>
                    </a:p>
                  </a:txBody>
                  <a:tcPr/>
                </a:tc>
                <a:tc>
                  <a:txBody>
                    <a:bodyPr/>
                    <a:lstStyle/>
                    <a:p>
                      <a:r>
                        <a:rPr lang="en-US" sz="1600" dirty="0" smtClean="0"/>
                        <a:t>IT</a:t>
                      </a:r>
                    </a:p>
                  </a:txBody>
                  <a:tcPr/>
                </a:tc>
              </a:tr>
            </a:tbl>
          </a:graphicData>
        </a:graphic>
      </p:graphicFrame>
    </p:spTree>
    <p:extLst>
      <p:ext uri="{BB962C8B-B14F-4D97-AF65-F5344CB8AC3E}">
        <p14:creationId xmlns:p14="http://schemas.microsoft.com/office/powerpoint/2010/main" val="28936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a:t>
            </a:r>
            <a:endParaRPr lang="en-US" dirty="0"/>
          </a:p>
        </p:txBody>
      </p:sp>
      <p:sp>
        <p:nvSpPr>
          <p:cNvPr id="3" name="Subtitle 2"/>
          <p:cNvSpPr>
            <a:spLocks noGrp="1"/>
          </p:cNvSpPr>
          <p:nvPr>
            <p:ph type="body" idx="1"/>
          </p:nvPr>
        </p:nvSpPr>
        <p:spPr/>
        <p:txBody>
          <a:bodyPr/>
          <a:lstStyle/>
          <a:p>
            <a:r>
              <a:rPr lang="en-US" dirty="0"/>
              <a:t>Asset identification and characterization</a:t>
            </a:r>
          </a:p>
        </p:txBody>
      </p:sp>
    </p:spTree>
    <p:extLst>
      <p:ext uri="{BB962C8B-B14F-4D97-AF65-F5344CB8AC3E}">
        <p14:creationId xmlns:p14="http://schemas.microsoft.com/office/powerpoint/2010/main" val="1676553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30</a:t>
            </a:fld>
            <a:endParaRPr lang="en-US"/>
          </a:p>
        </p:txBody>
      </p:sp>
      <p:sp>
        <p:nvSpPr>
          <p:cNvPr id="2" name="Title 1"/>
          <p:cNvSpPr>
            <a:spLocks noGrp="1"/>
          </p:cNvSpPr>
          <p:nvPr>
            <p:ph type="title" idx="4294967295"/>
          </p:nvPr>
        </p:nvSpPr>
        <p:spPr>
          <a:xfrm>
            <a:off x="914400" y="914400"/>
            <a:ext cx="5275263" cy="715963"/>
          </a:xfrm>
        </p:spPr>
        <p:txBody>
          <a:bodyPr>
            <a:normAutofit fontScale="90000"/>
          </a:bodyPr>
          <a:lstStyle/>
          <a:p>
            <a:r>
              <a:rPr lang="en-US" dirty="0" smtClean="0"/>
              <a:t>Summary</a:t>
            </a:r>
            <a:endParaRPr lang="en-US" dirty="0"/>
          </a:p>
        </p:txBody>
      </p:sp>
      <p:sp>
        <p:nvSpPr>
          <p:cNvPr id="3" name="Content Placeholder 2"/>
          <p:cNvSpPr>
            <a:spLocks noGrp="1"/>
          </p:cNvSpPr>
          <p:nvPr>
            <p:ph sz="quarter" idx="4294967295"/>
          </p:nvPr>
        </p:nvSpPr>
        <p:spPr>
          <a:xfrm>
            <a:off x="914400" y="1752600"/>
            <a:ext cx="7467600" cy="3613150"/>
          </a:xfrm>
        </p:spPr>
        <p:txBody>
          <a:bodyPr>
            <a:noAutofit/>
          </a:bodyPr>
          <a:lstStyle/>
          <a:p>
            <a:pPr>
              <a:buFont typeface="Wingdings" panose="05000000000000000000" pitchFamily="2" charset="2"/>
              <a:buChar char="ü"/>
            </a:pPr>
            <a:r>
              <a:rPr lang="en-US" sz="1800" dirty="0"/>
              <a:t>Assets</a:t>
            </a:r>
          </a:p>
          <a:p>
            <a:pPr>
              <a:buFont typeface="Wingdings" panose="05000000000000000000" pitchFamily="2" charset="2"/>
              <a:buChar char="ü"/>
            </a:pPr>
            <a:r>
              <a:rPr lang="en-US" sz="1800" dirty="0"/>
              <a:t>Identification</a:t>
            </a:r>
          </a:p>
          <a:p>
            <a:pPr>
              <a:buFont typeface="Wingdings" panose="05000000000000000000" pitchFamily="2" charset="2"/>
              <a:buChar char="ü"/>
            </a:pPr>
            <a:r>
              <a:rPr lang="en-US" sz="1800" dirty="0"/>
              <a:t>Asset types</a:t>
            </a:r>
          </a:p>
          <a:p>
            <a:pPr>
              <a:buFont typeface="Wingdings" panose="05000000000000000000" pitchFamily="2" charset="2"/>
              <a:buChar char="ü"/>
            </a:pPr>
            <a:r>
              <a:rPr lang="en-US" sz="1800" dirty="0"/>
              <a:t>Characterization</a:t>
            </a:r>
          </a:p>
          <a:p>
            <a:pPr lvl="1">
              <a:buFont typeface="Wingdings" panose="05000000000000000000" pitchFamily="2" charset="2"/>
              <a:buChar char="ü"/>
            </a:pPr>
            <a:r>
              <a:rPr lang="en-US" sz="1800" dirty="0"/>
              <a:t>Sensitivity</a:t>
            </a:r>
          </a:p>
          <a:p>
            <a:pPr lvl="1">
              <a:buFont typeface="Wingdings" panose="05000000000000000000" pitchFamily="2" charset="2"/>
              <a:buChar char="ü"/>
            </a:pPr>
            <a:r>
              <a:rPr lang="en-US" sz="1800" dirty="0"/>
              <a:t>Criticality</a:t>
            </a:r>
          </a:p>
          <a:p>
            <a:pPr>
              <a:buFont typeface="Wingdings" panose="05000000000000000000" pitchFamily="2" charset="2"/>
              <a:buChar char="ü"/>
            </a:pPr>
            <a:r>
              <a:rPr lang="en-US" sz="1800" dirty="0"/>
              <a:t>Ownership</a:t>
            </a:r>
          </a:p>
          <a:p>
            <a:pPr>
              <a:buFont typeface="Wingdings" panose="05000000000000000000" pitchFamily="2" charset="2"/>
              <a:buChar char="ü"/>
            </a:pPr>
            <a:r>
              <a:rPr lang="en-US" sz="1800" dirty="0"/>
              <a:t>Operational responsibilities</a:t>
            </a:r>
          </a:p>
          <a:p>
            <a:pPr lvl="1">
              <a:buFont typeface="Wingdings" panose="05000000000000000000" pitchFamily="2" charset="2"/>
              <a:buChar char="ü"/>
            </a:pPr>
            <a:endParaRPr lang="en-US" sz="1800" dirty="0"/>
          </a:p>
          <a:p>
            <a:pPr>
              <a:buFont typeface="Wingdings" panose="05000000000000000000" pitchFamily="2" charset="2"/>
              <a:buChar char="ü"/>
            </a:pPr>
            <a:endParaRPr lang="en-US" sz="1800" dirty="0"/>
          </a:p>
        </p:txBody>
      </p:sp>
    </p:spTree>
    <p:extLst>
      <p:ext uri="{BB962C8B-B14F-4D97-AF65-F5344CB8AC3E}">
        <p14:creationId xmlns:p14="http://schemas.microsoft.com/office/powerpoint/2010/main" val="2621334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31</a:t>
            </a:fld>
            <a:endParaRPr lang="en-US"/>
          </a:p>
        </p:txBody>
      </p:sp>
      <p:sp>
        <p:nvSpPr>
          <p:cNvPr id="3" name="Rectangle 2"/>
          <p:cNvSpPr/>
          <p:nvPr/>
        </p:nvSpPr>
        <p:spPr>
          <a:xfrm>
            <a:off x="609600" y="1752600"/>
            <a:ext cx="8001000" cy="4524315"/>
          </a:xfrm>
          <a:prstGeom prst="rect">
            <a:avLst/>
          </a:prstGeom>
        </p:spPr>
        <p:txBody>
          <a:bodyPr wrap="square">
            <a:spAutoFit/>
          </a:bodyPr>
          <a:lstStyle/>
          <a:p>
            <a:pPr marL="342900" indent="-342900">
              <a:buFont typeface="+mj-lt"/>
              <a:buAutoNum type="arabicPeriod"/>
            </a:pPr>
            <a:r>
              <a:rPr lang="en-US" dirty="0"/>
              <a:t>What is an asset from the perspective of an information security </a:t>
            </a:r>
            <a:r>
              <a:rPr lang="en-US" dirty="0" smtClean="0"/>
              <a:t>professional?</a:t>
            </a:r>
          </a:p>
          <a:p>
            <a:pPr marL="342900" indent="-342900">
              <a:buFont typeface="+mj-lt"/>
              <a:buAutoNum type="arabicPeriod"/>
            </a:pPr>
            <a:r>
              <a:rPr lang="en-US" dirty="0" smtClean="0"/>
              <a:t>While </a:t>
            </a:r>
            <a:r>
              <a:rPr lang="en-US" dirty="0"/>
              <a:t>identifying assets, why is it important to start by identifying what is important to the </a:t>
            </a:r>
            <a:r>
              <a:rPr lang="en-US" dirty="0" smtClean="0"/>
              <a:t>organization?</a:t>
            </a:r>
          </a:p>
          <a:p>
            <a:pPr marL="342900" indent="-342900">
              <a:buFont typeface="+mj-lt"/>
              <a:buAutoNum type="arabicPeriod"/>
            </a:pPr>
            <a:r>
              <a:rPr lang="en-US" dirty="0" smtClean="0"/>
              <a:t>What </a:t>
            </a:r>
            <a:r>
              <a:rPr lang="en-US" dirty="0"/>
              <a:t>are the two common ways of finding out what is important to an </a:t>
            </a:r>
            <a:r>
              <a:rPr lang="en-US" dirty="0" smtClean="0"/>
              <a:t>organization?</a:t>
            </a:r>
          </a:p>
          <a:p>
            <a:pPr marL="342900" indent="-342900">
              <a:buFont typeface="+mj-lt"/>
              <a:buAutoNum type="arabicPeriod"/>
            </a:pPr>
            <a:r>
              <a:rPr lang="en-US" dirty="0" smtClean="0"/>
              <a:t>What </a:t>
            </a:r>
            <a:r>
              <a:rPr lang="en-US" dirty="0"/>
              <a:t>are general assets? Idiosyncratic assets? How are they different in terms of the effort required to identify them </a:t>
            </a:r>
            <a:r>
              <a:rPr lang="en-US" dirty="0" smtClean="0"/>
              <a:t>correctly?</a:t>
            </a:r>
          </a:p>
          <a:p>
            <a:pPr marL="342900" indent="-342900">
              <a:buFont typeface="+mj-lt"/>
              <a:buAutoNum type="arabicPeriod"/>
            </a:pPr>
            <a:r>
              <a:rPr lang="en-US" dirty="0" smtClean="0"/>
              <a:t>What </a:t>
            </a:r>
            <a:r>
              <a:rPr lang="en-US" dirty="0"/>
              <a:t>is a checklist? Why are checklists useful in </a:t>
            </a:r>
            <a:r>
              <a:rPr lang="en-US" dirty="0" err="1"/>
              <a:t>busi</a:t>
            </a:r>
            <a:r>
              <a:rPr lang="en-US" dirty="0"/>
              <a:t>- ness in general?18 Why are they not so useful for asset </a:t>
            </a:r>
            <a:r>
              <a:rPr lang="en-US" dirty="0" smtClean="0"/>
              <a:t>identification?</a:t>
            </a:r>
          </a:p>
          <a:p>
            <a:pPr marL="342900" indent="-342900">
              <a:buFont typeface="+mj-lt"/>
              <a:buAutoNum type="arabicPeriod"/>
            </a:pPr>
            <a:r>
              <a:rPr lang="en-US" dirty="0" smtClean="0"/>
              <a:t>What </a:t>
            </a:r>
            <a:r>
              <a:rPr lang="en-US" dirty="0"/>
              <a:t>is the purpose of the Mission Statement? The Vision Statement? How are they </a:t>
            </a:r>
            <a:r>
              <a:rPr lang="en-US" dirty="0" smtClean="0"/>
              <a:t>different?</a:t>
            </a:r>
          </a:p>
          <a:p>
            <a:pPr marL="342900" indent="-342900">
              <a:buFont typeface="+mj-lt"/>
              <a:buAutoNum type="arabicPeriod"/>
            </a:pPr>
            <a:r>
              <a:rPr lang="en-US" dirty="0" smtClean="0"/>
              <a:t>What </a:t>
            </a:r>
            <a:r>
              <a:rPr lang="en-US" dirty="0"/>
              <a:t>is an information asset? Provide some examples. </a:t>
            </a:r>
            <a:endParaRPr lang="en-US" dirty="0" smtClean="0"/>
          </a:p>
          <a:p>
            <a:pPr marL="342900" indent="-342900">
              <a:buFont typeface="+mj-lt"/>
              <a:buAutoNum type="arabicPeriod"/>
            </a:pPr>
            <a:r>
              <a:rPr lang="en-US" dirty="0" smtClean="0"/>
              <a:t>What </a:t>
            </a:r>
            <a:r>
              <a:rPr lang="en-US" dirty="0"/>
              <a:t>is a personnel asset? Provide some examples. </a:t>
            </a:r>
            <a:endParaRPr lang="en-US" dirty="0" smtClean="0"/>
          </a:p>
          <a:p>
            <a:pPr marL="342900" indent="-342900">
              <a:buFont typeface="+mj-lt"/>
              <a:buAutoNum type="arabicPeriod"/>
            </a:pPr>
            <a:r>
              <a:rPr lang="en-US" dirty="0" smtClean="0"/>
              <a:t>What </a:t>
            </a:r>
            <a:r>
              <a:rPr lang="en-US" dirty="0"/>
              <a:t>is a hardware asset? Provide some </a:t>
            </a:r>
            <a:r>
              <a:rPr lang="en-US" dirty="0" smtClean="0"/>
              <a:t>examples.</a:t>
            </a:r>
          </a:p>
          <a:p>
            <a:pPr marL="342900" indent="-342900">
              <a:buFont typeface="+mj-lt"/>
              <a:buAutoNum type="arabicPeriod"/>
            </a:pPr>
            <a:r>
              <a:rPr lang="en-US" dirty="0" smtClean="0"/>
              <a:t>What </a:t>
            </a:r>
            <a:r>
              <a:rPr lang="en-US" dirty="0"/>
              <a:t>is a software asset? Provide some </a:t>
            </a:r>
            <a:r>
              <a:rPr lang="en-US" dirty="0" smtClean="0"/>
              <a:t>examples.</a:t>
            </a:r>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149305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32</a:t>
            </a:fld>
            <a:endParaRPr lang="en-US"/>
          </a:p>
        </p:txBody>
      </p:sp>
      <p:sp>
        <p:nvSpPr>
          <p:cNvPr id="3" name="Rectangle 2"/>
          <p:cNvSpPr/>
          <p:nvPr/>
        </p:nvSpPr>
        <p:spPr>
          <a:xfrm>
            <a:off x="609600" y="1752600"/>
            <a:ext cx="8001000" cy="4247317"/>
          </a:xfrm>
          <a:prstGeom prst="rect">
            <a:avLst/>
          </a:prstGeom>
        </p:spPr>
        <p:txBody>
          <a:bodyPr wrap="square">
            <a:spAutoFit/>
          </a:bodyPr>
          <a:lstStyle/>
          <a:p>
            <a:pPr marL="342900" indent="-342900">
              <a:buFont typeface="+mj-lt"/>
              <a:buAutoNum type="arabicPeriod" startAt="11"/>
            </a:pPr>
            <a:r>
              <a:rPr lang="en-US" dirty="0"/>
              <a:t>What is a legal asset? Provide some examples.</a:t>
            </a:r>
          </a:p>
          <a:p>
            <a:pPr marL="342900" indent="-342900">
              <a:buFont typeface="+mj-lt"/>
              <a:buAutoNum type="arabicPeriod" startAt="11"/>
            </a:pPr>
            <a:r>
              <a:rPr lang="en-US" dirty="0"/>
              <a:t>What are some important items of information tracked for hardware assets? What is the goal of such tracking?</a:t>
            </a:r>
          </a:p>
          <a:p>
            <a:pPr marL="342900" indent="-342900">
              <a:buFont typeface="+mj-lt"/>
              <a:buAutoNum type="arabicPeriod" startAt="11"/>
            </a:pPr>
            <a:r>
              <a:rPr lang="en-US" dirty="0"/>
              <a:t>What is asset characterization? Why is it </a:t>
            </a:r>
            <a:r>
              <a:rPr lang="en-US" dirty="0" smtClean="0"/>
              <a:t>useful?</a:t>
            </a:r>
          </a:p>
          <a:p>
            <a:pPr marL="342900" indent="-342900">
              <a:buFont typeface="+mj-lt"/>
              <a:buAutoNum type="arabicPeriod" startAt="11"/>
            </a:pPr>
            <a:r>
              <a:rPr lang="en-US" dirty="0" smtClean="0"/>
              <a:t>What </a:t>
            </a:r>
            <a:r>
              <a:rPr lang="en-US" dirty="0"/>
              <a:t>is asset sensitivity? What are the different classes of sensitivity commonly used to characterize </a:t>
            </a:r>
            <a:r>
              <a:rPr lang="en-US" dirty="0" smtClean="0"/>
              <a:t>assets?</a:t>
            </a:r>
          </a:p>
          <a:p>
            <a:pPr marL="342900" indent="-342900">
              <a:buFont typeface="+mj-lt"/>
              <a:buAutoNum type="arabicPeriod" startAt="11"/>
            </a:pPr>
            <a:r>
              <a:rPr lang="en-US" dirty="0" smtClean="0"/>
              <a:t>What </a:t>
            </a:r>
            <a:r>
              <a:rPr lang="en-US" dirty="0"/>
              <a:t>is asset criticality? What are the different classes of criticality commonly used to characterize </a:t>
            </a:r>
            <a:r>
              <a:rPr lang="en-US" dirty="0" smtClean="0"/>
              <a:t>assets?</a:t>
            </a:r>
          </a:p>
          <a:p>
            <a:pPr marL="342900" indent="-342900">
              <a:buFont typeface="+mj-lt"/>
              <a:buAutoNum type="arabicPeriod" startAt="11"/>
            </a:pPr>
            <a:r>
              <a:rPr lang="en-US" dirty="0" smtClean="0"/>
              <a:t>What </a:t>
            </a:r>
            <a:r>
              <a:rPr lang="en-US" dirty="0"/>
              <a:t>is the IT asset life cycle? What are the stages in the life </a:t>
            </a:r>
            <a:r>
              <a:rPr lang="en-US" dirty="0" smtClean="0"/>
              <a:t>cycle?</a:t>
            </a:r>
          </a:p>
          <a:p>
            <a:pPr marL="342900" indent="-342900">
              <a:buFont typeface="+mj-lt"/>
              <a:buAutoNum type="arabicPeriod" startAt="11"/>
            </a:pPr>
            <a:r>
              <a:rPr lang="en-US" dirty="0" smtClean="0"/>
              <a:t>What </a:t>
            </a:r>
            <a:r>
              <a:rPr lang="en-US" dirty="0"/>
              <a:t>are the information security concerns during the “plan” stage of the IT asset life </a:t>
            </a:r>
            <a:r>
              <a:rPr lang="en-US" dirty="0" smtClean="0"/>
              <a:t>cycle?</a:t>
            </a:r>
          </a:p>
          <a:p>
            <a:pPr marL="342900" indent="-342900">
              <a:buFont typeface="+mj-lt"/>
              <a:buAutoNum type="arabicPeriod" startAt="11"/>
            </a:pPr>
            <a:r>
              <a:rPr lang="en-US" dirty="0" smtClean="0"/>
              <a:t>What </a:t>
            </a:r>
            <a:r>
              <a:rPr lang="en-US" dirty="0"/>
              <a:t>are the information security concerns during the “acquire” stage of the IT asset life </a:t>
            </a:r>
            <a:r>
              <a:rPr lang="en-US" dirty="0" smtClean="0"/>
              <a:t>cycle?</a:t>
            </a:r>
          </a:p>
          <a:p>
            <a:pPr marL="342900" indent="-342900">
              <a:buFont typeface="+mj-lt"/>
              <a:buAutoNum type="arabicPeriod" startAt="11"/>
            </a:pPr>
            <a:r>
              <a:rPr lang="en-US" dirty="0" smtClean="0"/>
              <a:t>What </a:t>
            </a:r>
            <a:r>
              <a:rPr lang="en-US" dirty="0"/>
              <a:t>are the information security concerns during the “deploy” stage of the IT asset life cycle</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3820739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33</a:t>
            </a:fld>
            <a:endParaRPr lang="en-US"/>
          </a:p>
        </p:txBody>
      </p:sp>
      <p:sp>
        <p:nvSpPr>
          <p:cNvPr id="3" name="Rectangle 2"/>
          <p:cNvSpPr/>
          <p:nvPr/>
        </p:nvSpPr>
        <p:spPr>
          <a:xfrm>
            <a:off x="609600" y="1752600"/>
            <a:ext cx="8001000" cy="2585323"/>
          </a:xfrm>
          <a:prstGeom prst="rect">
            <a:avLst/>
          </a:prstGeom>
        </p:spPr>
        <p:txBody>
          <a:bodyPr wrap="square">
            <a:spAutoFit/>
          </a:bodyPr>
          <a:lstStyle/>
          <a:p>
            <a:pPr marL="342900" indent="-342900">
              <a:buFont typeface="+mj-lt"/>
              <a:buAutoNum type="arabicPeriod" startAt="20"/>
            </a:pPr>
            <a:r>
              <a:rPr lang="en-US" dirty="0"/>
              <a:t>What are the information security concerns during the “manage” stage of the IT asset life cycle?</a:t>
            </a:r>
          </a:p>
          <a:p>
            <a:pPr marL="342900" indent="-342900">
              <a:buFont typeface="+mj-lt"/>
              <a:buAutoNum type="arabicPeriod" startAt="20"/>
            </a:pPr>
            <a:r>
              <a:rPr lang="en-US" dirty="0" smtClean="0"/>
              <a:t>What </a:t>
            </a:r>
            <a:r>
              <a:rPr lang="en-US" dirty="0"/>
              <a:t>are the information security concerns during the “retire” stage of the IT asset life cycle?</a:t>
            </a:r>
          </a:p>
          <a:p>
            <a:pPr marL="342900" indent="-342900">
              <a:buFont typeface="+mj-lt"/>
              <a:buAutoNum type="arabicPeriod" startAt="20"/>
            </a:pPr>
            <a:r>
              <a:rPr lang="en-US" dirty="0" smtClean="0"/>
              <a:t>What </a:t>
            </a:r>
            <a:r>
              <a:rPr lang="en-US" dirty="0"/>
              <a:t>is system profiling? How does it affect </a:t>
            </a:r>
            <a:r>
              <a:rPr lang="en-US" dirty="0" smtClean="0"/>
              <a:t>information </a:t>
            </a:r>
            <a:r>
              <a:rPr lang="en-US" dirty="0"/>
              <a:t>security?</a:t>
            </a:r>
          </a:p>
          <a:p>
            <a:pPr marL="342900" indent="-342900">
              <a:buFont typeface="+mj-lt"/>
              <a:buAutoNum type="arabicPeriod" startAt="20"/>
            </a:pPr>
            <a:r>
              <a:rPr lang="en-US" dirty="0" smtClean="0"/>
              <a:t>Who </a:t>
            </a:r>
            <a:r>
              <a:rPr lang="en-US" dirty="0"/>
              <a:t>is the owner of an </a:t>
            </a:r>
            <a:r>
              <a:rPr lang="en-US" dirty="0" smtClean="0"/>
              <a:t>asset?</a:t>
            </a:r>
          </a:p>
          <a:p>
            <a:pPr marL="342900" indent="-342900">
              <a:buFont typeface="+mj-lt"/>
              <a:buAutoNum type="arabicPeriod" startAt="20"/>
            </a:pPr>
            <a:r>
              <a:rPr lang="en-US" dirty="0" smtClean="0"/>
              <a:t>What </a:t>
            </a:r>
            <a:r>
              <a:rPr lang="en-US" dirty="0"/>
              <a:t>is operational responsibility for an asset?</a:t>
            </a:r>
          </a:p>
          <a:p>
            <a:pPr marL="342900" indent="-342900">
              <a:buFont typeface="+mj-lt"/>
              <a:buAutoNum type="arabicPeriod" startAt="20"/>
            </a:pPr>
            <a:r>
              <a:rPr lang="en-US" dirty="0" smtClean="0"/>
              <a:t>Provide </a:t>
            </a:r>
            <a:r>
              <a:rPr lang="en-US" dirty="0"/>
              <a:t>an example of a situation where the owner of an asset may not have operational responsibilities for the asset</a:t>
            </a:r>
            <a:r>
              <a:rPr lang="en-US" dirty="0" smtClean="0"/>
              <a:t>.</a:t>
            </a: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Chapter Review Questions</a:t>
            </a:r>
            <a:endParaRPr lang="en-US" dirty="0"/>
          </a:p>
        </p:txBody>
      </p:sp>
    </p:spTree>
    <p:extLst>
      <p:ext uri="{BB962C8B-B14F-4D97-AF65-F5344CB8AC3E}">
        <p14:creationId xmlns:p14="http://schemas.microsoft.com/office/powerpoint/2010/main" val="1431247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34</a:t>
            </a:fld>
            <a:endParaRPr lang="en-US"/>
          </a:p>
        </p:txBody>
      </p:sp>
      <p:sp>
        <p:nvSpPr>
          <p:cNvPr id="2" name="Title 1"/>
          <p:cNvSpPr>
            <a:spLocks noGrp="1"/>
          </p:cNvSpPr>
          <p:nvPr>
            <p:ph type="title" idx="4294967295"/>
          </p:nvPr>
        </p:nvSpPr>
        <p:spPr>
          <a:xfrm>
            <a:off x="914400" y="762000"/>
            <a:ext cx="7315200" cy="803275"/>
          </a:xfrm>
        </p:spPr>
        <p:txBody>
          <a:bodyPr/>
          <a:lstStyle/>
          <a:p>
            <a:r>
              <a:rPr lang="en-US" dirty="0" smtClean="0"/>
              <a:t>Example case: </a:t>
            </a:r>
            <a:r>
              <a:rPr lang="en-US" dirty="0" err="1" smtClean="0"/>
              <a:t>Stuxnet</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676400"/>
            <a:ext cx="7477125" cy="4627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171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35</a:t>
            </a:fld>
            <a:endParaRPr lang="en-US"/>
          </a:p>
        </p:txBody>
      </p:sp>
      <p:sp>
        <p:nvSpPr>
          <p:cNvPr id="3" name="Rectangle 2"/>
          <p:cNvSpPr/>
          <p:nvPr/>
        </p:nvSpPr>
        <p:spPr>
          <a:xfrm>
            <a:off x="762000" y="1752600"/>
            <a:ext cx="7696200" cy="2031325"/>
          </a:xfrm>
          <a:prstGeom prst="rect">
            <a:avLst/>
          </a:prstGeom>
        </p:spPr>
        <p:txBody>
          <a:bodyPr wrap="square">
            <a:spAutoFit/>
          </a:bodyPr>
          <a:lstStyle/>
          <a:p>
            <a:pPr marL="342900" indent="-342900">
              <a:buFont typeface="+mj-lt"/>
              <a:buAutoNum type="arabicPeriod"/>
            </a:pPr>
            <a:r>
              <a:rPr lang="en-US" dirty="0"/>
              <a:t>What assets were targeted by </a:t>
            </a:r>
            <a:r>
              <a:rPr lang="en-US" dirty="0" err="1"/>
              <a:t>Stuxnet</a:t>
            </a:r>
            <a:r>
              <a:rPr lang="en-US" dirty="0"/>
              <a:t> and the team behind the </a:t>
            </a:r>
            <a:r>
              <a:rPr lang="en-US" dirty="0" smtClean="0"/>
              <a:t>worm?</a:t>
            </a:r>
          </a:p>
          <a:p>
            <a:pPr marL="342900" indent="-342900">
              <a:buFont typeface="+mj-lt"/>
              <a:buAutoNum type="arabicPeriod"/>
            </a:pPr>
            <a:r>
              <a:rPr lang="en-US" dirty="0" smtClean="0"/>
              <a:t>Classify </a:t>
            </a:r>
            <a:r>
              <a:rPr lang="en-US" dirty="0"/>
              <a:t>each of these assets using the asset </a:t>
            </a:r>
            <a:r>
              <a:rPr lang="en-US" dirty="0" smtClean="0"/>
              <a:t>classification </a:t>
            </a:r>
            <a:r>
              <a:rPr lang="en-US" dirty="0"/>
              <a:t>scheme developed in this chapter.</a:t>
            </a:r>
          </a:p>
          <a:p>
            <a:pPr marL="342900" indent="-342900">
              <a:buFont typeface="+mj-lt"/>
              <a:buAutoNum type="arabicPeriod"/>
            </a:pPr>
            <a:r>
              <a:rPr lang="en-US" dirty="0"/>
              <a:t> Based on the information in the articles referenced in the case, Iran seems to have taken great care to identify and protect its assets at </a:t>
            </a:r>
            <a:r>
              <a:rPr lang="en-US" dirty="0" err="1"/>
              <a:t>Natanz</a:t>
            </a:r>
            <a:r>
              <a:rPr lang="en-US" dirty="0"/>
              <a:t>. What additional precautions could it have taken?</a:t>
            </a:r>
          </a:p>
          <a:p>
            <a:pPr marL="342900" indent="-342900">
              <a:buFont typeface="+mj-lt"/>
              <a:buAutoNum type="arabicPeriod"/>
            </a:pPr>
            <a:endParaRPr lang="en-US" dirty="0"/>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Example Case Questions</a:t>
            </a:r>
            <a:endParaRPr lang="en-US" dirty="0"/>
          </a:p>
        </p:txBody>
      </p:sp>
    </p:spTree>
    <p:extLst>
      <p:ext uri="{BB962C8B-B14F-4D97-AF65-F5344CB8AC3E}">
        <p14:creationId xmlns:p14="http://schemas.microsoft.com/office/powerpoint/2010/main" val="2523491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36</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a:t>
            </a: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819202"/>
            <a:ext cx="5872162" cy="415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81000" y="1676400"/>
            <a:ext cx="2590800" cy="4431983"/>
          </a:xfrm>
          <a:prstGeom prst="rect">
            <a:avLst/>
          </a:prstGeom>
        </p:spPr>
        <p:txBody>
          <a:bodyPr wrap="square">
            <a:spAutoFit/>
          </a:bodyPr>
          <a:lstStyle/>
          <a:p>
            <a:r>
              <a:rPr lang="en-US" dirty="0"/>
              <a:t>We have seen in this chapter that attackers are always </a:t>
            </a:r>
            <a:r>
              <a:rPr lang="en-US" dirty="0" smtClean="0"/>
              <a:t>looking </a:t>
            </a:r>
            <a:r>
              <a:rPr lang="en-US" dirty="0"/>
              <a:t>for ways to obtain control of a computer </a:t>
            </a:r>
            <a:r>
              <a:rPr lang="en-US" dirty="0" smtClean="0"/>
              <a:t>connected to the Internet. </a:t>
            </a:r>
            <a:r>
              <a:rPr lang="en-US" dirty="0"/>
              <a:t>Brian Krebs, author of the popular </a:t>
            </a:r>
            <a:r>
              <a:rPr lang="en-US" dirty="0" smtClean="0"/>
              <a:t>information </a:t>
            </a:r>
            <a:r>
              <a:rPr lang="en-US" dirty="0"/>
              <a:t>security blog, </a:t>
            </a:r>
            <a:r>
              <a:rPr lang="en-US" dirty="0" err="1"/>
              <a:t>krebsonsecurity</a:t>
            </a:r>
            <a:r>
              <a:rPr lang="en-US" dirty="0"/>
              <a:t>, has plotted the possible uses </a:t>
            </a:r>
            <a:r>
              <a:rPr lang="en-US" dirty="0" smtClean="0"/>
              <a:t>of </a:t>
            </a:r>
            <a:r>
              <a:rPr lang="en-US" dirty="0"/>
              <a:t>a compromised </a:t>
            </a:r>
            <a:r>
              <a:rPr lang="en-US" dirty="0" smtClean="0"/>
              <a:t>PC </a:t>
            </a:r>
          </a:p>
          <a:p>
            <a:r>
              <a:rPr lang="en-US" sz="1200" dirty="0" smtClean="0"/>
              <a:t> (see </a:t>
            </a:r>
            <a:r>
              <a:rPr lang="en-US" sz="1200" dirty="0">
                <a:hlinkClick r:id="rId3"/>
              </a:rPr>
              <a:t>http://</a:t>
            </a:r>
            <a:r>
              <a:rPr lang="en-US" sz="1200" dirty="0" smtClean="0">
                <a:hlinkClick r:id="rId3"/>
              </a:rPr>
              <a:t>krebsonsecurity.com/wp-content/uploads/2012/07/valueofhackedpc.png</a:t>
            </a:r>
            <a:r>
              <a:rPr lang="en-US" sz="1200" dirty="0" smtClean="0"/>
              <a:t>) </a:t>
            </a:r>
            <a:endParaRPr lang="en-US" dirty="0"/>
          </a:p>
        </p:txBody>
      </p:sp>
    </p:spTree>
    <p:extLst>
      <p:ext uri="{BB962C8B-B14F-4D97-AF65-F5344CB8AC3E}">
        <p14:creationId xmlns:p14="http://schemas.microsoft.com/office/powerpoint/2010/main" val="2465060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37</a:t>
            </a:fld>
            <a:endParaRPr lang="en-US"/>
          </a:p>
        </p:txBody>
      </p:sp>
      <p:sp>
        <p:nvSpPr>
          <p:cNvPr id="4" name="Title 1"/>
          <p:cNvSpPr txBox="1">
            <a:spLocks/>
          </p:cNvSpPr>
          <p:nvPr/>
        </p:nvSpPr>
        <p:spPr>
          <a:xfrm>
            <a:off x="914400" y="762000"/>
            <a:ext cx="7315200" cy="803275"/>
          </a:xfrm>
          <a:prstGeom prst="rect">
            <a:avLst/>
          </a:prstGeom>
        </p:spPr>
        <p:txBody>
          <a:bodyPr vert="horz" lIns="91440" tIns="45720" rIns="91440" bIns="45720" rtlCol="0" anchor="ctr">
            <a:normAutofit fontScale="77500" lnSpcReduction="2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Critical Thinking Exercise Questions</a:t>
            </a:r>
            <a:endParaRPr lang="en-US" dirty="0"/>
          </a:p>
        </p:txBody>
      </p:sp>
      <p:sp>
        <p:nvSpPr>
          <p:cNvPr id="3" name="Rectangle 2"/>
          <p:cNvSpPr/>
          <p:nvPr/>
        </p:nvSpPr>
        <p:spPr>
          <a:xfrm>
            <a:off x="914400" y="1752600"/>
            <a:ext cx="7467600" cy="923330"/>
          </a:xfrm>
          <a:prstGeom prst="rect">
            <a:avLst/>
          </a:prstGeom>
        </p:spPr>
        <p:txBody>
          <a:bodyPr wrap="square">
            <a:spAutoFit/>
          </a:bodyPr>
          <a:lstStyle/>
          <a:p>
            <a:pPr marL="342900" indent="-342900">
              <a:buFont typeface="+mj-lt"/>
              <a:buAutoNum type="arabicPeriod"/>
            </a:pPr>
            <a:r>
              <a:rPr lang="en-US" dirty="0"/>
              <a:t>If your PC were compromised, provide a brief </a:t>
            </a:r>
            <a:r>
              <a:rPr lang="en-US" dirty="0" err="1"/>
              <a:t>descrip</a:t>
            </a:r>
            <a:r>
              <a:rPr lang="en-US" dirty="0"/>
              <a:t>- </a:t>
            </a:r>
            <a:r>
              <a:rPr lang="en-US" dirty="0" err="1"/>
              <a:t>tion</a:t>
            </a:r>
            <a:r>
              <a:rPr lang="en-US" dirty="0"/>
              <a:t> of how your PC could be used by an attacker to perform any three of the above activities</a:t>
            </a:r>
            <a:r>
              <a:rPr lang="en-US" dirty="0" smtClean="0"/>
              <a:t>.</a:t>
            </a:r>
            <a:endParaRPr lang="en-US" dirty="0"/>
          </a:p>
        </p:txBody>
      </p:sp>
    </p:spTree>
    <p:extLst>
      <p:ext uri="{BB962C8B-B14F-4D97-AF65-F5344CB8AC3E}">
        <p14:creationId xmlns:p14="http://schemas.microsoft.com/office/powerpoint/2010/main" val="1407870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38</a:t>
            </a:fld>
            <a:endParaRPr lang="en-US"/>
          </a:p>
        </p:txBody>
      </p:sp>
      <p:sp>
        <p:nvSpPr>
          <p:cNvPr id="2" name="Title 1"/>
          <p:cNvSpPr>
            <a:spLocks noGrp="1"/>
          </p:cNvSpPr>
          <p:nvPr>
            <p:ph type="title" idx="4294967295"/>
          </p:nvPr>
        </p:nvSpPr>
        <p:spPr>
          <a:xfrm>
            <a:off x="990600" y="762000"/>
            <a:ext cx="5275263" cy="792163"/>
          </a:xfrm>
        </p:spPr>
        <p:txBody>
          <a:bodyPr/>
          <a:lstStyle/>
          <a:p>
            <a:r>
              <a:rPr lang="en-US" dirty="0" smtClean="0"/>
              <a:t>Design Case</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1670050"/>
            <a:ext cx="6673850"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5562600"/>
            <a:ext cx="6223000" cy="54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3124200" y="5187950"/>
            <a:ext cx="2590800" cy="222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1610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39</a:t>
            </a:fld>
            <a:endParaRPr lang="en-US"/>
          </a:p>
        </p:txBody>
      </p:sp>
      <p:sp>
        <p:nvSpPr>
          <p:cNvPr id="3" name="Title 1"/>
          <p:cNvSpPr txBox="1">
            <a:spLocks/>
          </p:cNvSpPr>
          <p:nvPr/>
        </p:nvSpPr>
        <p:spPr>
          <a:xfrm>
            <a:off x="990600" y="762000"/>
            <a:ext cx="7315200" cy="7921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4" name="Rectangle 3"/>
          <p:cNvSpPr/>
          <p:nvPr/>
        </p:nvSpPr>
        <p:spPr>
          <a:xfrm>
            <a:off x="990600" y="1676400"/>
            <a:ext cx="7315200" cy="646331"/>
          </a:xfrm>
          <a:prstGeom prst="rect">
            <a:avLst/>
          </a:prstGeom>
        </p:spPr>
        <p:txBody>
          <a:bodyPr wrap="square">
            <a:spAutoFit/>
          </a:bodyPr>
          <a:lstStyle/>
          <a:p>
            <a:r>
              <a:rPr lang="en-US" dirty="0"/>
              <a:t>You are required to turn in a new report. In your report, include the following items. A template for listing the assets is shown below</a:t>
            </a:r>
            <a:r>
              <a:rPr lang="en-US" dirty="0" smtClean="0"/>
              <a:t>:</a:t>
            </a:r>
            <a:endParaRPr lang="en-US"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2328864"/>
            <a:ext cx="6615112" cy="180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4838" y="4114800"/>
            <a:ext cx="7853362" cy="2554545"/>
          </a:xfrm>
          <a:prstGeom prst="rect">
            <a:avLst/>
          </a:prstGeom>
        </p:spPr>
        <p:txBody>
          <a:bodyPr wrap="square">
            <a:spAutoFit/>
          </a:bodyPr>
          <a:lstStyle/>
          <a:p>
            <a:pPr marL="342900" indent="-342900">
              <a:buFont typeface="+mj-lt"/>
              <a:buAutoNum type="arabicPeriod"/>
            </a:pPr>
            <a:r>
              <a:rPr lang="en-US" sz="1600" dirty="0" smtClean="0"/>
              <a:t>Classify </a:t>
            </a:r>
            <a:r>
              <a:rPr lang="en-US" sz="1600" dirty="0"/>
              <a:t>existing assets supporting local email in terms of informational, personnel, software, hardware, or financial asset</a:t>
            </a:r>
            <a:r>
              <a:rPr lang="en-US" sz="1600" dirty="0" smtClean="0"/>
              <a:t>.</a:t>
            </a:r>
          </a:p>
          <a:p>
            <a:pPr marL="342900" indent="-342900">
              <a:buFont typeface="+mj-lt"/>
              <a:buAutoNum type="arabicPeriod"/>
            </a:pPr>
            <a:r>
              <a:rPr lang="en-US" sz="1600" dirty="0"/>
              <a:t>Can you determine the “primary” asset in your list? Which asset is central to the system, with all other assets supporting its </a:t>
            </a:r>
            <a:r>
              <a:rPr lang="en-US" sz="1600" dirty="0" smtClean="0"/>
              <a:t>existence?</a:t>
            </a:r>
          </a:p>
          <a:p>
            <a:pPr marL="342900" indent="-342900">
              <a:buFont typeface="+mj-lt"/>
              <a:buAutoNum type="arabicPeriod"/>
            </a:pPr>
            <a:r>
              <a:rPr lang="en-US" sz="1600" dirty="0" smtClean="0"/>
              <a:t>What </a:t>
            </a:r>
            <a:r>
              <a:rPr lang="en-US" sz="1600" dirty="0"/>
              <a:t>stage of the IT life cycle is the email server? What type of asset will be needed if a decision is made to keep email </a:t>
            </a:r>
            <a:r>
              <a:rPr lang="en-US" sz="1600" dirty="0" smtClean="0"/>
              <a:t>on-site?</a:t>
            </a:r>
          </a:p>
          <a:p>
            <a:pPr marL="342900" indent="-342900">
              <a:buFont typeface="+mj-lt"/>
              <a:buAutoNum type="arabicPeriod"/>
            </a:pPr>
            <a:r>
              <a:rPr lang="en-US" sz="1600" dirty="0" smtClean="0"/>
              <a:t>Determine </a:t>
            </a:r>
            <a:r>
              <a:rPr lang="en-US" sz="1600" dirty="0"/>
              <a:t>and indicate in the report which of these assets would not be required if student email is moved to an IaaS solution. Repeat the same exercise for the SaaS solution. Are local backup copies of the email data </a:t>
            </a:r>
            <a:r>
              <a:rPr lang="en-US" sz="1600" dirty="0" smtClean="0"/>
              <a:t>feasible </a:t>
            </a:r>
            <a:r>
              <a:rPr lang="en-US" sz="1600" dirty="0"/>
              <a:t>with the IaaS/SaaS solutions? Why? Consider the cost </a:t>
            </a:r>
            <a:r>
              <a:rPr lang="en-US" sz="1600" dirty="0" smtClean="0"/>
              <a:t>impacts.</a:t>
            </a:r>
          </a:p>
        </p:txBody>
      </p:sp>
    </p:spTree>
    <p:extLst>
      <p:ext uri="{BB962C8B-B14F-4D97-AF65-F5344CB8AC3E}">
        <p14:creationId xmlns:p14="http://schemas.microsoft.com/office/powerpoint/2010/main" val="3106838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t>4</a:t>
            </a:fld>
            <a:endParaRPr lang="en-US"/>
          </a:p>
        </p:txBody>
      </p:sp>
      <p:sp>
        <p:nvSpPr>
          <p:cNvPr id="2" name="Title 1"/>
          <p:cNvSpPr>
            <a:spLocks noGrp="1"/>
          </p:cNvSpPr>
          <p:nvPr>
            <p:ph type="title" idx="4294967295"/>
          </p:nvPr>
        </p:nvSpPr>
        <p:spPr>
          <a:xfrm>
            <a:off x="914400" y="838200"/>
            <a:ext cx="4724400" cy="762000"/>
          </a:xfrm>
        </p:spPr>
        <p:txBody>
          <a:bodyPr/>
          <a:lstStyle/>
          <a:p>
            <a:r>
              <a:rPr lang="en-US" dirty="0" smtClean="0"/>
              <a:t>Overview</a:t>
            </a:r>
            <a:endParaRPr lang="en-US" dirty="0"/>
          </a:p>
        </p:txBody>
      </p:sp>
      <p:sp>
        <p:nvSpPr>
          <p:cNvPr id="6" name="Rectangle 5"/>
          <p:cNvSpPr/>
          <p:nvPr/>
        </p:nvSpPr>
        <p:spPr>
          <a:xfrm>
            <a:off x="914400" y="1752600"/>
            <a:ext cx="7315200" cy="2308324"/>
          </a:xfrm>
          <a:prstGeom prst="rect">
            <a:avLst/>
          </a:prstGeom>
        </p:spPr>
        <p:txBody>
          <a:bodyPr wrap="square">
            <a:spAutoFit/>
          </a:bodyPr>
          <a:lstStyle/>
          <a:p>
            <a:r>
              <a:rPr lang="en-US" dirty="0"/>
              <a:t>By the end of this week, you will be able to</a:t>
            </a:r>
            <a:r>
              <a:rPr lang="en-US" dirty="0" smtClean="0"/>
              <a:t>:</a:t>
            </a:r>
          </a:p>
          <a:p>
            <a:endParaRPr lang="en-US" dirty="0"/>
          </a:p>
          <a:p>
            <a:pPr marL="285750" indent="-285750">
              <a:buFont typeface="Wingdings" panose="05000000000000000000" pitchFamily="2" charset="2"/>
              <a:buChar char="q"/>
            </a:pPr>
            <a:r>
              <a:rPr lang="en-US" dirty="0" smtClean="0"/>
              <a:t>Identify some </a:t>
            </a:r>
            <a:r>
              <a:rPr lang="en-US" dirty="0"/>
              <a:t>of the issues involved in maintaining IT assets </a:t>
            </a:r>
          </a:p>
          <a:p>
            <a:pPr marL="285750" indent="-285750">
              <a:buFont typeface="Wingdings" panose="05000000000000000000" pitchFamily="2" charset="2"/>
              <a:buChar char="q"/>
            </a:pPr>
            <a:r>
              <a:rPr lang="en-US" dirty="0" smtClean="0"/>
              <a:t>Understand the </a:t>
            </a:r>
            <a:r>
              <a:rPr lang="en-US" dirty="0"/>
              <a:t>mission of the organization </a:t>
            </a:r>
          </a:p>
          <a:p>
            <a:pPr marL="285750" indent="-285750">
              <a:buFont typeface="Wingdings" panose="05000000000000000000" pitchFamily="2" charset="2"/>
              <a:buChar char="q"/>
            </a:pPr>
            <a:r>
              <a:rPr lang="en-US" dirty="0" smtClean="0"/>
              <a:t>Classify </a:t>
            </a:r>
            <a:r>
              <a:rPr lang="en-US" dirty="0"/>
              <a:t>assets based on their alignment to the organization’s mission </a:t>
            </a:r>
          </a:p>
          <a:p>
            <a:pPr marL="285750" indent="-285750">
              <a:buFont typeface="Wingdings" panose="05000000000000000000" pitchFamily="2" charset="2"/>
              <a:buChar char="q"/>
            </a:pPr>
            <a:r>
              <a:rPr lang="en-US" dirty="0" smtClean="0"/>
              <a:t>Describe and manage </a:t>
            </a:r>
            <a:r>
              <a:rPr lang="en-US" dirty="0"/>
              <a:t>asset management issues including life cycle and </a:t>
            </a:r>
            <a:r>
              <a:rPr lang="en-US" dirty="0" smtClean="0"/>
              <a:t>ownership</a:t>
            </a:r>
            <a:endParaRPr lang="en-US" dirty="0"/>
          </a:p>
        </p:txBody>
      </p:sp>
    </p:spTree>
    <p:extLst>
      <p:ext uri="{BB962C8B-B14F-4D97-AF65-F5344CB8AC3E}">
        <p14:creationId xmlns:p14="http://schemas.microsoft.com/office/powerpoint/2010/main" val="1503376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40</a:t>
            </a:fld>
            <a:endParaRPr lang="en-US"/>
          </a:p>
        </p:txBody>
      </p:sp>
      <p:sp>
        <p:nvSpPr>
          <p:cNvPr id="3" name="Title 1"/>
          <p:cNvSpPr txBox="1">
            <a:spLocks/>
          </p:cNvSpPr>
          <p:nvPr/>
        </p:nvSpPr>
        <p:spPr>
          <a:xfrm>
            <a:off x="990600" y="762000"/>
            <a:ext cx="7315200" cy="79216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Design Case Questions</a:t>
            </a:r>
            <a:endParaRPr lang="en-US" dirty="0"/>
          </a:p>
        </p:txBody>
      </p:sp>
      <p:sp>
        <p:nvSpPr>
          <p:cNvPr id="4" name="Rectangle 3"/>
          <p:cNvSpPr/>
          <p:nvPr/>
        </p:nvSpPr>
        <p:spPr>
          <a:xfrm>
            <a:off x="533400" y="1676400"/>
            <a:ext cx="8077200" cy="3970318"/>
          </a:xfrm>
          <a:prstGeom prst="rect">
            <a:avLst/>
          </a:prstGeom>
        </p:spPr>
        <p:txBody>
          <a:bodyPr wrap="square">
            <a:spAutoFit/>
          </a:bodyPr>
          <a:lstStyle/>
          <a:p>
            <a:pPr marL="342900" indent="-342900">
              <a:buFont typeface="+mj-lt"/>
              <a:buAutoNum type="arabicPeriod" startAt="5"/>
            </a:pPr>
            <a:r>
              <a:rPr lang="en-US" dirty="0"/>
              <a:t>Will there be a learning curve with the adoption of a new off-site email system?</a:t>
            </a:r>
          </a:p>
          <a:p>
            <a:pPr marL="342900" indent="-342900">
              <a:buFont typeface="+mj-lt"/>
              <a:buAutoNum type="arabicPeriod" startAt="5"/>
            </a:pPr>
            <a:r>
              <a:rPr lang="en-US" dirty="0"/>
              <a:t>Determine and indicate in the report any other “hid- den” assets that are needed to support the current, on-site configuration. How will these assets change by moving to an off-site solution? Examples include the following</a:t>
            </a:r>
          </a:p>
          <a:p>
            <a:pPr marL="800100" lvl="1" indent="-342900">
              <a:buAutoNum type="alphaLcPeriod"/>
            </a:pPr>
            <a:r>
              <a:rPr lang="en-US" dirty="0"/>
              <a:t>If you have a problem with your email account at your university, who do you call first?</a:t>
            </a:r>
          </a:p>
          <a:p>
            <a:pPr marL="800100" lvl="1" indent="-342900">
              <a:buAutoNum type="alphaLcPeriod"/>
            </a:pPr>
            <a:r>
              <a:rPr lang="en-US" dirty="0"/>
              <a:t>How does an email “leave” the sender and “arrive” at the recipient?</a:t>
            </a:r>
          </a:p>
          <a:p>
            <a:pPr marL="800100" lvl="1" indent="-342900">
              <a:buAutoNum type="alphaLcPeriod"/>
            </a:pPr>
            <a:r>
              <a:rPr lang="en-US" dirty="0"/>
              <a:t>If a student accidently deletes their entire Inbox, how is it recovered?</a:t>
            </a:r>
          </a:p>
          <a:p>
            <a:pPr marL="342900" indent="-342900">
              <a:buAutoNum type="arabicPeriod" startAt="7"/>
            </a:pPr>
            <a:r>
              <a:rPr lang="en-US" dirty="0"/>
              <a:t>Classify each asset according to your view on their </a:t>
            </a:r>
            <a:r>
              <a:rPr lang="en-US" dirty="0" smtClean="0"/>
              <a:t>sensitivity </a:t>
            </a:r>
            <a:r>
              <a:rPr lang="en-US" dirty="0"/>
              <a:t>and criticality. Justify.</a:t>
            </a:r>
          </a:p>
          <a:p>
            <a:pPr marL="342900" indent="-342900">
              <a:buAutoNum type="arabicPeriod" startAt="7"/>
            </a:pPr>
            <a:r>
              <a:rPr lang="en-US" dirty="0"/>
              <a:t>Are there differences in criticality between the mail- boxes of different students?</a:t>
            </a:r>
          </a:p>
          <a:p>
            <a:pPr marL="342900" indent="-342900">
              <a:buAutoNum type="arabicPeriod" startAt="7"/>
            </a:pPr>
            <a:r>
              <a:rPr lang="en-US" dirty="0"/>
              <a:t>Discuss in the report the possible timing of a switch to an off-site solution.</a:t>
            </a:r>
            <a:endParaRPr lang="en-US" dirty="0"/>
          </a:p>
        </p:txBody>
      </p:sp>
    </p:spTree>
    <p:extLst>
      <p:ext uri="{BB962C8B-B14F-4D97-AF65-F5344CB8AC3E}">
        <p14:creationId xmlns:p14="http://schemas.microsoft.com/office/powerpoint/2010/main" val="2844008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41</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Hands-on Activity</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4864100" cy="492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8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42</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Discussion </a:t>
            </a:r>
            <a:r>
              <a:rPr lang="en-US" dirty="0" smtClean="0"/>
              <a:t>5</a:t>
            </a:r>
            <a:endParaRPr lang="en-US" dirty="0"/>
          </a:p>
        </p:txBody>
      </p:sp>
      <p:sp>
        <p:nvSpPr>
          <p:cNvPr id="4" name="Rectangle 3"/>
          <p:cNvSpPr/>
          <p:nvPr/>
        </p:nvSpPr>
        <p:spPr>
          <a:xfrm>
            <a:off x="914400" y="1676400"/>
            <a:ext cx="7772400" cy="3693319"/>
          </a:xfrm>
          <a:prstGeom prst="rect">
            <a:avLst/>
          </a:prstGeom>
        </p:spPr>
        <p:txBody>
          <a:bodyPr wrap="square">
            <a:spAutoFit/>
          </a:bodyPr>
          <a:lstStyle/>
          <a:p>
            <a:r>
              <a:rPr lang="en-US" b="1" dirty="0"/>
              <a:t>POST (due WED 11:59 pm CST):</a:t>
            </a:r>
            <a:r>
              <a:rPr lang="en-US" dirty="0"/>
              <a:t>  ﻿﻿﻿﻿﻿﻿﻿Download and install </a:t>
            </a:r>
            <a:r>
              <a:rPr lang="en-US" dirty="0" err="1" smtClean="0"/>
              <a:t>Lansweeper</a:t>
            </a:r>
            <a:r>
              <a:rPr lang="en-US" dirty="0" smtClean="0"/>
              <a:t> or </a:t>
            </a:r>
            <a:r>
              <a:rPr lang="en-US" dirty="0" err="1" smtClean="0"/>
              <a:t>Spiceworks</a:t>
            </a:r>
            <a:r>
              <a:rPr lang="en-US" dirty="0" smtClean="0"/>
              <a:t>. </a:t>
            </a:r>
            <a:r>
              <a:rPr lang="en-US" dirty="0" smtClean="0"/>
              <a:t> </a:t>
            </a:r>
            <a:r>
              <a:rPr lang="en-US" dirty="0"/>
              <a:t> </a:t>
            </a:r>
            <a:r>
              <a:rPr lang="en-US" dirty="0" smtClean="0"/>
              <a:t>Use</a:t>
            </a:r>
            <a:r>
              <a:rPr lang="en-US" dirty="0"/>
              <a:t> </a:t>
            </a:r>
            <a:r>
              <a:rPr lang="en-US" dirty="0" smtClean="0"/>
              <a:t>the application you hav</a:t>
            </a:r>
            <a:r>
              <a:rPr lang="en-US" dirty="0" smtClean="0"/>
              <a:t>e installed </a:t>
            </a:r>
            <a:r>
              <a:rPr lang="en-US" dirty="0" smtClean="0"/>
              <a:t>to discover assets on </a:t>
            </a:r>
            <a:r>
              <a:rPr lang="en-US" dirty="0"/>
              <a:t>your home network or our </a:t>
            </a:r>
            <a:r>
              <a:rPr lang="en-US" dirty="0" smtClean="0"/>
              <a:t>campus</a:t>
            </a:r>
            <a:r>
              <a:rPr lang="en-US" dirty="0" smtClean="0"/>
              <a:t>.  Given the assets classification scheme we have learned this week, classify the assets you have discovered and describe what information about each asset class the application gives you. </a:t>
            </a:r>
            <a:endParaRPr lang="en-US" dirty="0"/>
          </a:p>
          <a:p>
            <a:endParaRPr lang="en-US" b="1" dirty="0" smtClean="0"/>
          </a:p>
          <a:p>
            <a:r>
              <a:rPr lang="en-US" b="1" dirty="0" smtClean="0"/>
              <a:t>RESPONSES </a:t>
            </a:r>
            <a:r>
              <a:rPr lang="en-US" b="1" dirty="0"/>
              <a:t>(due FRI11:59 pm CST):</a:t>
            </a:r>
            <a:r>
              <a:rPr lang="en-US" dirty="0"/>
              <a:t>  Respond to two of your peers' posts.   </a:t>
            </a:r>
            <a:r>
              <a:rPr lang="en-US" dirty="0" smtClean="0"/>
              <a:t>Does the application, as your peer has used it, allow him or her to complete a full and comprehensive profile of the assets on his or her network?  Why or why not?</a:t>
            </a:r>
            <a:endParaRPr lang="en-US" dirty="0"/>
          </a:p>
          <a:p>
            <a:r>
              <a:rPr lang="en-US" dirty="0"/>
              <a:t/>
            </a:r>
            <a:br>
              <a:rPr lang="en-US" dirty="0"/>
            </a:br>
            <a:endParaRPr lang="en-US" dirty="0"/>
          </a:p>
        </p:txBody>
      </p:sp>
    </p:spTree>
    <p:extLst>
      <p:ext uri="{BB962C8B-B14F-4D97-AF65-F5344CB8AC3E}">
        <p14:creationId xmlns:p14="http://schemas.microsoft.com/office/powerpoint/2010/main" val="2109961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43</a:t>
            </a:fld>
            <a:endParaRPr lang="en-US"/>
          </a:p>
        </p:txBody>
      </p:sp>
      <p:sp>
        <p:nvSpPr>
          <p:cNvPr id="3" name="Title 1"/>
          <p:cNvSpPr txBox="1">
            <a:spLocks/>
          </p:cNvSpPr>
          <p:nvPr/>
        </p:nvSpPr>
        <p:spPr>
          <a:xfrm>
            <a:off x="914400" y="838200"/>
            <a:ext cx="4724400" cy="762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dirty="0" smtClean="0"/>
              <a:t>Homework </a:t>
            </a:r>
            <a:r>
              <a:rPr lang="en-US" dirty="0" smtClean="0"/>
              <a:t>Lab_5</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147154"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1867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41B0A3F-D3D1-4D5A-8D2D-36133BDF8F05}" type="slidenum">
              <a:rPr lang="en-US" smtClean="0"/>
              <a:pPr>
                <a:defRPr/>
              </a:pPr>
              <a:t>44</a:t>
            </a:fld>
            <a:endParaRPr lang="en-US" dirty="0"/>
          </a:p>
        </p:txBody>
      </p:sp>
      <p:sp>
        <p:nvSpPr>
          <p:cNvPr id="2" name="Title 1"/>
          <p:cNvSpPr>
            <a:spLocks noGrp="1"/>
          </p:cNvSpPr>
          <p:nvPr>
            <p:ph type="title" idx="4294967295"/>
          </p:nvPr>
        </p:nvSpPr>
        <p:spPr>
          <a:xfrm>
            <a:off x="876300" y="789781"/>
            <a:ext cx="5275263" cy="820737"/>
          </a:xfrm>
        </p:spPr>
        <p:txBody>
          <a:bodyPr>
            <a:normAutofit/>
          </a:bodyPr>
          <a:lstStyle/>
          <a:p>
            <a:r>
              <a:rPr lang="en-US" sz="3200" b="1" dirty="0" smtClean="0">
                <a:solidFill>
                  <a:schemeClr val="accent1">
                    <a:lumMod val="75000"/>
                  </a:schemeClr>
                </a:solidFill>
              </a:rPr>
              <a:t>For Next Week</a:t>
            </a:r>
            <a:endParaRPr lang="en-US" sz="3200" b="1" dirty="0">
              <a:solidFill>
                <a:schemeClr val="accent1">
                  <a:lumMod val="75000"/>
                </a:schemeClr>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603063787"/>
              </p:ext>
            </p:extLst>
          </p:nvPr>
        </p:nvGraphicFramePr>
        <p:xfrm>
          <a:off x="876299" y="1709738"/>
          <a:ext cx="7307001" cy="2523744"/>
        </p:xfrm>
        <a:graphic>
          <a:graphicData uri="http://schemas.openxmlformats.org/drawingml/2006/table">
            <a:tbl>
              <a:tblPr firstRow="1" firstCol="1" bandRow="1">
                <a:tableStyleId>{5C22544A-7EE6-4342-B048-85BDC9FD1C3A}</a:tableStyleId>
              </a:tblPr>
              <a:tblGrid>
                <a:gridCol w="465127"/>
                <a:gridCol w="2544774"/>
                <a:gridCol w="1331259"/>
                <a:gridCol w="2965841"/>
              </a:tblGrid>
              <a:tr h="0">
                <a:tc>
                  <a:txBody>
                    <a:bodyPr/>
                    <a:lstStyle/>
                    <a:p>
                      <a:pPr marL="0" marR="0">
                        <a:lnSpc>
                          <a:spcPct val="115000"/>
                        </a:lnSpc>
                        <a:spcBef>
                          <a:spcPts val="0"/>
                        </a:spcBef>
                        <a:spcAft>
                          <a:spcPts val="0"/>
                        </a:spcAft>
                      </a:pPr>
                      <a:r>
                        <a:rPr lang="en-US" sz="1600" dirty="0">
                          <a:effectLst/>
                        </a:rPr>
                        <a:t>#</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Topic</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Reading</a:t>
                      </a:r>
                      <a:endParaRPr lang="en-US" sz="16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600" dirty="0">
                          <a:effectLst/>
                        </a:rPr>
                        <a:t>Due </a:t>
                      </a:r>
                      <a:r>
                        <a:rPr lang="en-US" sz="1600" dirty="0" smtClean="0">
                          <a:effectLst/>
                        </a:rPr>
                        <a:t>Sunday 11:59 pm CST on Blackboard</a:t>
                      </a:r>
                      <a:endParaRPr lang="en-US" sz="1600" dirty="0">
                        <a:effectLst/>
                        <a:latin typeface="Calibri"/>
                        <a:ea typeface="Calibri"/>
                        <a:cs typeface="Times New Roman"/>
                      </a:endParaRPr>
                    </a:p>
                  </a:txBody>
                  <a:tcPr marL="68580" marR="68580" marT="0" marB="0"/>
                </a:tc>
              </a:tr>
              <a:tr h="0">
                <a:tc>
                  <a:txBody>
                    <a:bodyPr/>
                    <a:lstStyle/>
                    <a:p>
                      <a:pPr marL="0" marR="0" algn="ctr">
                        <a:lnSpc>
                          <a:spcPct val="115000"/>
                        </a:lnSpc>
                        <a:spcBef>
                          <a:spcPts val="0"/>
                        </a:spcBef>
                        <a:spcAft>
                          <a:spcPts val="0"/>
                        </a:spcAft>
                      </a:pPr>
                      <a:r>
                        <a:rPr lang="en-US" sz="1600" dirty="0" smtClean="0">
                          <a:solidFill>
                            <a:srgbClr val="000000"/>
                          </a:solidFill>
                          <a:effectLst/>
                          <a:latin typeface="Calibri"/>
                          <a:ea typeface="Times New Roman"/>
                          <a:cs typeface="Times New Roman"/>
                        </a:rPr>
                        <a:t>6</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Asset Identification and Characterization:  IT asset lifecycle and asset identification, system profiling, </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Asset ownership and operational responsibilities</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Agrawal 5</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Other materials on Blackboard</a:t>
                      </a:r>
                      <a:endParaRPr lang="en-US" sz="16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W: Post</a:t>
                      </a:r>
                      <a:endParaRPr lang="en-US" sz="1600" dirty="0">
                        <a:effectLst/>
                        <a:latin typeface="Calibri"/>
                        <a:ea typeface="Times New Roman"/>
                        <a:cs typeface="Times New Roman"/>
                      </a:endParaRPr>
                    </a:p>
                    <a:p>
                      <a:pPr marL="0" marR="0">
                        <a:lnSpc>
                          <a:spcPct val="115000"/>
                        </a:lnSpc>
                        <a:spcBef>
                          <a:spcPts val="0"/>
                        </a:spcBef>
                        <a:spcAft>
                          <a:spcPts val="0"/>
                        </a:spcAft>
                      </a:pPr>
                      <a:r>
                        <a:rPr lang="en-US" sz="1600" dirty="0">
                          <a:solidFill>
                            <a:srgbClr val="000000"/>
                          </a:solidFill>
                          <a:effectLst/>
                          <a:latin typeface="Calibri"/>
                          <a:ea typeface="Times New Roman"/>
                          <a:cs typeface="Times New Roman"/>
                        </a:rPr>
                        <a:t>F: Responses S: LAB_5</a:t>
                      </a:r>
                      <a:endParaRPr lang="en-US" sz="16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815841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5</a:t>
            </a:fld>
            <a:endParaRPr lang="en-US"/>
          </a:p>
        </p:txBody>
      </p:sp>
      <p:sp>
        <p:nvSpPr>
          <p:cNvPr id="2" name="Title 1"/>
          <p:cNvSpPr>
            <a:spLocks noGrp="1"/>
          </p:cNvSpPr>
          <p:nvPr>
            <p:ph type="title" idx="4294967295"/>
          </p:nvPr>
        </p:nvSpPr>
        <p:spPr>
          <a:xfrm>
            <a:off x="914400" y="762000"/>
            <a:ext cx="5275263" cy="792163"/>
          </a:xfrm>
        </p:spPr>
        <p:txBody>
          <a:bodyPr/>
          <a:lstStyle/>
          <a:p>
            <a:r>
              <a:rPr lang="en-US" dirty="0" smtClean="0"/>
              <a:t>Introduction</a:t>
            </a:r>
            <a:endParaRPr lang="en-US" dirty="0"/>
          </a:p>
        </p:txBody>
      </p:sp>
      <p:sp>
        <p:nvSpPr>
          <p:cNvPr id="5" name="Rectangle 4"/>
          <p:cNvSpPr/>
          <p:nvPr/>
        </p:nvSpPr>
        <p:spPr>
          <a:xfrm>
            <a:off x="914400" y="1828800"/>
            <a:ext cx="746760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The goal of asset identification and classification is to proactively gather all necessary </a:t>
            </a:r>
            <a:r>
              <a:rPr lang="en-US" dirty="0" smtClean="0">
                <a:solidFill>
                  <a:schemeClr val="tx1"/>
                </a:solidFill>
              </a:rPr>
              <a:t>information </a:t>
            </a:r>
            <a:r>
              <a:rPr lang="en-US" dirty="0">
                <a:solidFill>
                  <a:schemeClr val="tx1"/>
                </a:solidFill>
              </a:rPr>
              <a:t>about an organization’s assets that can be useful in responding to a threat affecting that asset</a:t>
            </a:r>
            <a:r>
              <a:rPr lang="en-US" dirty="0" smtClean="0">
                <a:solidFill>
                  <a:schemeClr val="tx1"/>
                </a:solidFill>
              </a:rPr>
              <a:t>.</a:t>
            </a:r>
            <a:endParaRPr lang="en-US" dirty="0">
              <a:solidFill>
                <a:schemeClr val="tx1"/>
              </a:solidFill>
            </a:endParaRPr>
          </a:p>
        </p:txBody>
      </p:sp>
      <p:sp>
        <p:nvSpPr>
          <p:cNvPr id="6" name="Content Placeholder 2"/>
          <p:cNvSpPr txBox="1">
            <a:spLocks/>
          </p:cNvSpPr>
          <p:nvPr/>
        </p:nvSpPr>
        <p:spPr>
          <a:xfrm>
            <a:off x="914400" y="2971800"/>
            <a:ext cx="7239000" cy="2667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Most organizations do not know of compromises</a:t>
            </a:r>
          </a:p>
          <a:p>
            <a:pPr lvl="1"/>
            <a:r>
              <a:rPr lang="en-US" sz="1800" dirty="0" smtClean="0"/>
              <a:t>92% of all information security incidents in 2011 identified by third parties</a:t>
            </a:r>
          </a:p>
          <a:p>
            <a:pPr lvl="2"/>
            <a:r>
              <a:rPr lang="en-US" sz="1800" dirty="0" smtClean="0"/>
              <a:t>E.g. law enforcement, other ISPs</a:t>
            </a:r>
          </a:p>
          <a:p>
            <a:pPr lvl="1"/>
            <a:r>
              <a:rPr lang="en-US" sz="1800" dirty="0" smtClean="0"/>
              <a:t>Often attacks have acted for weeks or months</a:t>
            </a:r>
          </a:p>
          <a:p>
            <a:r>
              <a:rPr lang="en-US" sz="1800" dirty="0" smtClean="0"/>
              <a:t>Adversaries are identifying your assets for their own benefit</a:t>
            </a:r>
          </a:p>
          <a:p>
            <a:pPr lvl="1"/>
            <a:r>
              <a:rPr lang="en-US" sz="1800" dirty="0" smtClean="0"/>
              <a:t>Identification improves your own preparedness</a:t>
            </a:r>
            <a:endParaRPr lang="en-US" sz="1800" dirty="0"/>
          </a:p>
        </p:txBody>
      </p:sp>
    </p:spTree>
    <p:extLst>
      <p:ext uri="{BB962C8B-B14F-4D97-AF65-F5344CB8AC3E}">
        <p14:creationId xmlns:p14="http://schemas.microsoft.com/office/powerpoint/2010/main" val="3774716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6</a:t>
            </a:fld>
            <a:endParaRPr lang="en-US"/>
          </a:p>
        </p:txBody>
      </p:sp>
      <p:sp>
        <p:nvSpPr>
          <p:cNvPr id="2" name="Title 1"/>
          <p:cNvSpPr>
            <a:spLocks noGrp="1"/>
          </p:cNvSpPr>
          <p:nvPr>
            <p:ph type="title" idx="4294967295"/>
          </p:nvPr>
        </p:nvSpPr>
        <p:spPr>
          <a:xfrm>
            <a:off x="685800" y="838200"/>
            <a:ext cx="7772400" cy="727075"/>
          </a:xfrm>
        </p:spPr>
        <p:txBody>
          <a:bodyPr>
            <a:normAutofit fontScale="90000"/>
          </a:bodyPr>
          <a:lstStyle/>
          <a:p>
            <a:r>
              <a:rPr lang="en-US" dirty="0" smtClean="0"/>
              <a:t>Asset identification and checklists</a:t>
            </a:r>
            <a:endParaRPr lang="en-US" dirty="0"/>
          </a:p>
        </p:txBody>
      </p:sp>
      <p:sp>
        <p:nvSpPr>
          <p:cNvPr id="3" name="Content Placeholder 2"/>
          <p:cNvSpPr>
            <a:spLocks noGrp="1"/>
          </p:cNvSpPr>
          <p:nvPr>
            <p:ph sz="quarter" idx="4294967295"/>
          </p:nvPr>
        </p:nvSpPr>
        <p:spPr>
          <a:xfrm>
            <a:off x="838200" y="1752600"/>
            <a:ext cx="7391400" cy="3810000"/>
          </a:xfrm>
        </p:spPr>
        <p:txBody>
          <a:bodyPr>
            <a:normAutofit/>
          </a:bodyPr>
          <a:lstStyle/>
          <a:p>
            <a:r>
              <a:rPr lang="en-US" sz="1800" dirty="0" smtClean="0"/>
              <a:t>Checklists are very effective for identification</a:t>
            </a:r>
          </a:p>
          <a:p>
            <a:pPr lvl="1"/>
            <a:r>
              <a:rPr lang="en-US" sz="1800" dirty="0" smtClean="0"/>
              <a:t>Asset identification often done using checklists</a:t>
            </a:r>
          </a:p>
          <a:p>
            <a:pPr lvl="2"/>
            <a:r>
              <a:rPr lang="en-US" sz="1800" dirty="0" smtClean="0"/>
              <a:t>E.g. Hurricane preparedness checklists</a:t>
            </a:r>
          </a:p>
          <a:p>
            <a:r>
              <a:rPr lang="en-US" sz="1800" dirty="0" smtClean="0"/>
              <a:t>Information security checklists difficult to develop</a:t>
            </a:r>
          </a:p>
          <a:p>
            <a:pPr lvl="1"/>
            <a:r>
              <a:rPr lang="en-US" sz="1800" dirty="0" smtClean="0"/>
              <a:t>Organizations are unique</a:t>
            </a:r>
          </a:p>
          <a:p>
            <a:pPr lvl="2"/>
            <a:r>
              <a:rPr lang="en-US" sz="1800" dirty="0" smtClean="0"/>
              <a:t>What is important to a university may not be so important to a bank</a:t>
            </a:r>
          </a:p>
          <a:p>
            <a:r>
              <a:rPr lang="en-US" sz="1800" dirty="0" smtClean="0"/>
              <a:t>But, asset identification procedures may be developed</a:t>
            </a:r>
          </a:p>
          <a:p>
            <a:pPr lvl="1"/>
            <a:r>
              <a:rPr lang="en-US" sz="1800" dirty="0" smtClean="0"/>
              <a:t>E.g. ISO 27002</a:t>
            </a:r>
          </a:p>
          <a:p>
            <a:pPr lvl="2"/>
            <a:r>
              <a:rPr lang="en-US" sz="1800" dirty="0" smtClean="0"/>
              <a:t>Information security standard</a:t>
            </a:r>
            <a:endParaRPr lang="en-US" sz="1800" dirty="0"/>
          </a:p>
        </p:txBody>
      </p:sp>
    </p:spTree>
    <p:extLst>
      <p:ext uri="{BB962C8B-B14F-4D97-AF65-F5344CB8AC3E}">
        <p14:creationId xmlns:p14="http://schemas.microsoft.com/office/powerpoint/2010/main" val="232998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2A50E9-E5F6-4F1F-91E8-37824CF40063}" type="slidenum">
              <a:rPr lang="en-US" smtClean="0"/>
              <a:t>7</a:t>
            </a:fld>
            <a:endParaRPr lang="en-US"/>
          </a:p>
        </p:txBody>
      </p:sp>
      <p:sp>
        <p:nvSpPr>
          <p:cNvPr id="3" name="Rectangle 2"/>
          <p:cNvSpPr/>
          <p:nvPr/>
        </p:nvSpPr>
        <p:spPr>
          <a:xfrm>
            <a:off x="533400" y="1772483"/>
            <a:ext cx="7962900" cy="4247317"/>
          </a:xfrm>
          <a:prstGeom prst="rect">
            <a:avLst/>
          </a:prstGeom>
        </p:spPr>
        <p:txBody>
          <a:bodyPr wrap="square">
            <a:spAutoFit/>
          </a:bodyPr>
          <a:lstStyle/>
          <a:p>
            <a:r>
              <a:rPr lang="en-US" dirty="0"/>
              <a:t>The International Standards Organization (ISO) has a family of standards for IT Asset Management. The ISO 19770 family consists of 4 major parts,</a:t>
            </a:r>
          </a:p>
          <a:p>
            <a:endParaRPr lang="en-US" dirty="0" smtClean="0"/>
          </a:p>
          <a:p>
            <a:pPr marL="285750" indent="-285750">
              <a:buFont typeface="Arial" panose="020B0604020202020204" pitchFamily="34" charset="0"/>
              <a:buChar char="•"/>
            </a:pPr>
            <a:r>
              <a:rPr lang="en-US" b="1" dirty="0" smtClean="0"/>
              <a:t>19770-1</a:t>
            </a:r>
            <a:r>
              <a:rPr lang="en-US" dirty="0" smtClean="0"/>
              <a:t> </a:t>
            </a:r>
            <a:r>
              <a:rPr lang="en-US" dirty="0"/>
              <a:t>is a process related standard which outlines best practices for IT Asset Management in an organization. The latest revision </a:t>
            </a:r>
            <a:r>
              <a:rPr lang="en-US" dirty="0" smtClean="0"/>
              <a:t>breaks </a:t>
            </a:r>
            <a:r>
              <a:rPr lang="en-US" dirty="0"/>
              <a:t>ITAM processes down into 4 tiers in a maturity matrix.</a:t>
            </a:r>
          </a:p>
          <a:p>
            <a:pPr marL="285750" indent="-285750">
              <a:buFont typeface="Arial" panose="020B0604020202020204" pitchFamily="34" charset="0"/>
              <a:buChar char="•"/>
            </a:pPr>
            <a:r>
              <a:rPr lang="en-US" b="1" dirty="0" smtClean="0"/>
              <a:t>19770-2</a:t>
            </a:r>
            <a:r>
              <a:rPr lang="en-US" dirty="0" smtClean="0"/>
              <a:t> </a:t>
            </a:r>
            <a:r>
              <a:rPr lang="en-US" dirty="0"/>
              <a:t>is a standard for machine encapsulation (in the form of an XML file known as a SWID tag) of inventory data – allowing users to easily identify what software is deployed on a given </a:t>
            </a:r>
            <a:r>
              <a:rPr lang="en-US" dirty="0" smtClean="0"/>
              <a:t>device.</a:t>
            </a:r>
            <a:endParaRPr lang="en-US" dirty="0"/>
          </a:p>
          <a:p>
            <a:pPr marL="285750" indent="-285750">
              <a:buFont typeface="Arial" panose="020B0604020202020204" pitchFamily="34" charset="0"/>
              <a:buChar char="•"/>
            </a:pPr>
            <a:r>
              <a:rPr lang="en-US" b="1" dirty="0"/>
              <a:t>19770-3</a:t>
            </a:r>
            <a:r>
              <a:rPr lang="en-US" dirty="0"/>
              <a:t> is a standard which provides a schema for machine encapsulation of entitlements and rights associated with software licenses. </a:t>
            </a:r>
          </a:p>
          <a:p>
            <a:pPr marL="285750" indent="-285750">
              <a:buFont typeface="Arial" panose="020B0604020202020204" pitchFamily="34" charset="0"/>
              <a:buChar char="•"/>
            </a:pPr>
            <a:r>
              <a:rPr lang="en-US" b="1" dirty="0"/>
              <a:t>19770-4</a:t>
            </a:r>
            <a:r>
              <a:rPr lang="en-US" dirty="0"/>
              <a:t> allows for standardized reporting of utilization of resources. This is crucial when considering complex </a:t>
            </a:r>
            <a:r>
              <a:rPr lang="en-US" dirty="0" smtClean="0"/>
              <a:t>datacenter </a:t>
            </a:r>
            <a:r>
              <a:rPr lang="en-US" dirty="0"/>
              <a:t>license types and for management of cloud based software and hardware (SaaS and IaaS). </a:t>
            </a:r>
            <a:endParaRPr lang="en-US" dirty="0" smtClean="0"/>
          </a:p>
        </p:txBody>
      </p:sp>
      <p:sp>
        <p:nvSpPr>
          <p:cNvPr id="5" name="Title 1"/>
          <p:cNvSpPr txBox="1">
            <a:spLocks/>
          </p:cNvSpPr>
          <p:nvPr/>
        </p:nvSpPr>
        <p:spPr>
          <a:xfrm>
            <a:off x="685800" y="838200"/>
            <a:ext cx="7772400" cy="727075"/>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mtClean="0"/>
              <a:t>Asset identification and checklists</a:t>
            </a:r>
            <a:endParaRPr lang="en-US" dirty="0"/>
          </a:p>
        </p:txBody>
      </p:sp>
    </p:spTree>
    <p:extLst>
      <p:ext uri="{BB962C8B-B14F-4D97-AF65-F5344CB8AC3E}">
        <p14:creationId xmlns:p14="http://schemas.microsoft.com/office/powerpoint/2010/main" val="28109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8</a:t>
            </a:fld>
            <a:endParaRPr lang="en-US"/>
          </a:p>
        </p:txBody>
      </p:sp>
      <p:sp>
        <p:nvSpPr>
          <p:cNvPr id="2" name="Title 1"/>
          <p:cNvSpPr>
            <a:spLocks noGrp="1"/>
          </p:cNvSpPr>
          <p:nvPr>
            <p:ph type="title" idx="4294967295"/>
          </p:nvPr>
        </p:nvSpPr>
        <p:spPr>
          <a:xfrm>
            <a:off x="838200" y="914400"/>
            <a:ext cx="5275263" cy="715963"/>
          </a:xfrm>
        </p:spPr>
        <p:txBody>
          <a:bodyPr>
            <a:normAutofit fontScale="90000"/>
          </a:bodyPr>
          <a:lstStyle/>
          <a:p>
            <a:r>
              <a:rPr lang="en-US" dirty="0" smtClean="0"/>
              <a:t>Asset types</a:t>
            </a:r>
            <a:endParaRPr lang="en-US" dirty="0"/>
          </a:p>
        </p:txBody>
      </p:sp>
      <p:sp>
        <p:nvSpPr>
          <p:cNvPr id="3" name="Content Placeholder 2"/>
          <p:cNvSpPr>
            <a:spLocks noGrp="1"/>
          </p:cNvSpPr>
          <p:nvPr>
            <p:ph sz="quarter" idx="4294967295"/>
          </p:nvPr>
        </p:nvSpPr>
        <p:spPr>
          <a:xfrm>
            <a:off x="838200" y="1676400"/>
            <a:ext cx="7391400" cy="4114800"/>
          </a:xfrm>
        </p:spPr>
        <p:txBody>
          <a:bodyPr>
            <a:normAutofit/>
          </a:bodyPr>
          <a:lstStyle/>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Idiosyncratic</a:t>
            </a:r>
          </a:p>
          <a:p>
            <a:pPr lvl="1"/>
            <a:r>
              <a:rPr lang="en-US" sz="1800" dirty="0" smtClean="0"/>
              <a:t>Distinct to an organization</a:t>
            </a:r>
          </a:p>
          <a:p>
            <a:pPr lvl="2"/>
            <a:r>
              <a:rPr lang="en-US" sz="1800" dirty="0" smtClean="0"/>
              <a:t>E.g. student transcripts</a:t>
            </a:r>
          </a:p>
          <a:p>
            <a:pPr lvl="1"/>
            <a:r>
              <a:rPr lang="en-US" sz="1800" dirty="0" smtClean="0"/>
              <a:t>Correct identification difficult</a:t>
            </a:r>
          </a:p>
          <a:p>
            <a:pPr lvl="1"/>
            <a:r>
              <a:rPr lang="en-US" sz="1800" dirty="0" smtClean="0"/>
              <a:t>requires determination of the processes, procedures and activities in the organization </a:t>
            </a:r>
          </a:p>
          <a:p>
            <a:pPr lvl="2"/>
            <a:r>
              <a:rPr lang="en-US" sz="1800" dirty="0" smtClean="0"/>
              <a:t>Considerable effort and attention to detail necessary</a:t>
            </a:r>
            <a:endParaRPr lang="en-US" sz="1800" dirty="0"/>
          </a:p>
        </p:txBody>
      </p:sp>
      <p:sp>
        <p:nvSpPr>
          <p:cNvPr id="5" name="Rectangle 4"/>
          <p:cNvSpPr/>
          <p:nvPr/>
        </p:nvSpPr>
        <p:spPr>
          <a:xfrm>
            <a:off x="838200" y="1752600"/>
            <a:ext cx="74676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solidFill>
                  <a:schemeClr val="tx1"/>
                </a:solidFill>
              </a:rPr>
              <a:t>At a high level, asset identification and classification involves listing all IT assets in the organization, and characterizing the importance of each asset to the organization’s information security, paying attention to the IT systems within which each asset operates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26859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92A50E9-E5F6-4F1F-91E8-37824CF40063}" type="slidenum">
              <a:rPr lang="en-US" smtClean="0"/>
              <a:pPr/>
              <a:t>9</a:t>
            </a:fld>
            <a:endParaRPr lang="en-US"/>
          </a:p>
        </p:txBody>
      </p:sp>
      <p:sp>
        <p:nvSpPr>
          <p:cNvPr id="2" name="Title 1"/>
          <p:cNvSpPr>
            <a:spLocks noGrp="1"/>
          </p:cNvSpPr>
          <p:nvPr>
            <p:ph type="title" idx="4294967295"/>
          </p:nvPr>
        </p:nvSpPr>
        <p:spPr>
          <a:xfrm>
            <a:off x="914400" y="761999"/>
            <a:ext cx="7315200" cy="762001"/>
          </a:xfrm>
        </p:spPr>
        <p:txBody>
          <a:bodyPr/>
          <a:lstStyle/>
          <a:p>
            <a:r>
              <a:rPr lang="en-US" dirty="0" smtClean="0"/>
              <a:t>Identifying important assets</a:t>
            </a:r>
            <a:endParaRPr lang="en-US" dirty="0"/>
          </a:p>
        </p:txBody>
      </p:sp>
      <p:graphicFrame>
        <p:nvGraphicFramePr>
          <p:cNvPr id="5" name="Diagram 4"/>
          <p:cNvGraphicFramePr/>
          <p:nvPr>
            <p:extLst>
              <p:ext uri="{D42A27DB-BD31-4B8C-83A1-F6EECF244321}">
                <p14:modId xmlns:p14="http://schemas.microsoft.com/office/powerpoint/2010/main" val="164160989"/>
              </p:ext>
            </p:extLst>
          </p:nvPr>
        </p:nvGraphicFramePr>
        <p:xfrm>
          <a:off x="990600" y="1752600"/>
          <a:ext cx="7315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990600" y="5334000"/>
            <a:ext cx="746760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smtClean="0">
                <a:solidFill>
                  <a:schemeClr val="tx1"/>
                </a:solidFill>
              </a:rPr>
              <a:t>Mission and Vision Statements </a:t>
            </a:r>
            <a:r>
              <a:rPr lang="en-US" dirty="0">
                <a:solidFill>
                  <a:schemeClr val="tx1"/>
                </a:solidFill>
              </a:rPr>
              <a:t>are conscious efforts to distinguish from </a:t>
            </a:r>
            <a:r>
              <a:rPr lang="en-US" dirty="0" smtClean="0">
                <a:solidFill>
                  <a:schemeClr val="tx1"/>
                </a:solidFill>
              </a:rPr>
              <a:t>competition; data </a:t>
            </a:r>
            <a:r>
              <a:rPr lang="en-US" dirty="0">
                <a:solidFill>
                  <a:schemeClr val="tx1"/>
                </a:solidFill>
              </a:rPr>
              <a:t>related to these activities potentially idiosyncratic to the organization</a:t>
            </a:r>
          </a:p>
        </p:txBody>
      </p:sp>
    </p:spTree>
    <p:extLst>
      <p:ext uri="{BB962C8B-B14F-4D97-AF65-F5344CB8AC3E}">
        <p14:creationId xmlns:p14="http://schemas.microsoft.com/office/powerpoint/2010/main" val="477539224"/>
      </p:ext>
    </p:extLst>
  </p:cSld>
  <p:clrMapOvr>
    <a:masterClrMapping/>
  </p:clrMapOvr>
</p:sld>
</file>

<file path=ppt/theme/theme1.xml><?xml version="1.0" encoding="utf-8"?>
<a:theme xmlns:a="http://schemas.openxmlformats.org/drawingml/2006/main" name="nologo_template">
  <a:themeElements>
    <a:clrScheme name="Valpo Colors">
      <a:dk1>
        <a:sysClr val="windowText" lastClr="000000"/>
      </a:dk1>
      <a:lt1>
        <a:sysClr val="window" lastClr="FFFFFF"/>
      </a:lt1>
      <a:dk2>
        <a:srgbClr val="382111"/>
      </a:dk2>
      <a:lt2>
        <a:srgbClr val="FCCC00"/>
      </a:lt2>
      <a:accent1>
        <a:srgbClr val="ADD632"/>
      </a:accent1>
      <a:accent2>
        <a:srgbClr val="847A6C"/>
      </a:accent2>
      <a:accent3>
        <a:srgbClr val="FFD747"/>
      </a:accent3>
      <a:accent4>
        <a:srgbClr val="BB975E"/>
      </a:accent4>
      <a:accent5>
        <a:srgbClr val="B3AB9C"/>
      </a:accent5>
      <a:accent6>
        <a:srgbClr val="8F6F5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ValpoIT603_Week15</Template>
  <TotalTime>5776</TotalTime>
  <Words>2403</Words>
  <Application>Microsoft Office PowerPoint</Application>
  <PresentationFormat>On-screen Show (4:3)</PresentationFormat>
  <Paragraphs>407</Paragraphs>
  <Slides>44</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nologo_template</vt:lpstr>
      <vt:lpstr>Acrobat Document</vt:lpstr>
      <vt:lpstr>IT-648: IT Risk Management</vt:lpstr>
      <vt:lpstr>Agenda</vt:lpstr>
      <vt:lpstr>Chapter 5</vt:lpstr>
      <vt:lpstr>Overview</vt:lpstr>
      <vt:lpstr>Introduction</vt:lpstr>
      <vt:lpstr>Asset identification and checklists</vt:lpstr>
      <vt:lpstr>PowerPoint Presentation</vt:lpstr>
      <vt:lpstr>Asset types</vt:lpstr>
      <vt:lpstr>Identifying important assets</vt:lpstr>
      <vt:lpstr>Statement examples and incidents</vt:lpstr>
      <vt:lpstr>Statement examples and incidents</vt:lpstr>
      <vt:lpstr>Statement examples and incidents</vt:lpstr>
      <vt:lpstr>Asset types</vt:lpstr>
      <vt:lpstr>Information assets</vt:lpstr>
      <vt:lpstr>Personnel assets</vt:lpstr>
      <vt:lpstr>PowerPoint Presentation</vt:lpstr>
      <vt:lpstr>PowerPoint Presentation</vt:lpstr>
      <vt:lpstr>Hardware assets</vt:lpstr>
      <vt:lpstr>Hardware assets (contd.)</vt:lpstr>
      <vt:lpstr>PowerPoint Presentation</vt:lpstr>
      <vt:lpstr>Software assets</vt:lpstr>
      <vt:lpstr>Legal assets</vt:lpstr>
      <vt:lpstr>Asset identification – brief sample</vt:lpstr>
      <vt:lpstr>Asset characterization</vt:lpstr>
      <vt:lpstr>Asset example (contd.)</vt:lpstr>
      <vt:lpstr>Asset lifecycle</vt:lpstr>
      <vt:lpstr>System profiling</vt:lpstr>
      <vt:lpstr>Asset ownership and operational responsibilities</vt:lpstr>
      <vt:lpstr>Asset example (contd.)</vt:lpstr>
      <vt:lpstr>Summary</vt:lpstr>
      <vt:lpstr>PowerPoint Presentation</vt:lpstr>
      <vt:lpstr>PowerPoint Presentation</vt:lpstr>
      <vt:lpstr>PowerPoint Presentation</vt:lpstr>
      <vt:lpstr>Example case: Stuxnet</vt:lpstr>
      <vt:lpstr>PowerPoint Presentation</vt:lpstr>
      <vt:lpstr>PowerPoint Presentation</vt:lpstr>
      <vt:lpstr>PowerPoint Presentation</vt:lpstr>
      <vt:lpstr>Design Case</vt:lpstr>
      <vt:lpstr>PowerPoint Presentation</vt:lpstr>
      <vt:lpstr>PowerPoint Presentation</vt:lpstr>
      <vt:lpstr>Hands-on Activity</vt:lpstr>
      <vt:lpstr>PowerPoint Presentation</vt:lpstr>
      <vt:lpstr>PowerPoint Presentation</vt:lpstr>
      <vt:lpstr>For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 Manish</dc:creator>
  <cp:lastModifiedBy>Sonja Streuber</cp:lastModifiedBy>
  <cp:revision>377</cp:revision>
  <dcterms:created xsi:type="dcterms:W3CDTF">2012-09-11T14:18:12Z</dcterms:created>
  <dcterms:modified xsi:type="dcterms:W3CDTF">2017-02-05T19:42:52Z</dcterms:modified>
</cp:coreProperties>
</file>